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sldIdLst>
    <p:sldId id="259" r:id="rId2"/>
    <p:sldId id="269" r:id="rId3"/>
    <p:sldId id="279" r:id="rId4"/>
    <p:sldId id="270" r:id="rId5"/>
    <p:sldId id="260" r:id="rId6"/>
    <p:sldId id="261" r:id="rId7"/>
    <p:sldId id="262" r:id="rId8"/>
    <p:sldId id="263" r:id="rId9"/>
    <p:sldId id="264" r:id="rId10"/>
    <p:sldId id="278" r:id="rId11"/>
    <p:sldId id="267" r:id="rId12"/>
    <p:sldId id="272" r:id="rId13"/>
    <p:sldId id="273" r:id="rId14"/>
    <p:sldId id="275" r:id="rId15"/>
    <p:sldId id="300" r:id="rId16"/>
    <p:sldId id="276" r:id="rId17"/>
    <p:sldId id="277" r:id="rId18"/>
    <p:sldId id="301" r:id="rId19"/>
    <p:sldId id="303" r:id="rId20"/>
    <p:sldId id="308" r:id="rId21"/>
    <p:sldId id="311" r:id="rId22"/>
    <p:sldId id="312" r:id="rId23"/>
    <p:sldId id="283" r:id="rId24"/>
    <p:sldId id="289" r:id="rId25"/>
    <p:sldId id="302" r:id="rId26"/>
    <p:sldId id="304"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ala Hemanth" initials="MH" lastIdx="1" clrIdx="0">
    <p:extLst>
      <p:ext uri="{19B8F6BF-5375-455C-9EA6-DF929625EA0E}">
        <p15:presenceInfo xmlns:p15="http://schemas.microsoft.com/office/powerpoint/2012/main" userId="df1265539e77c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91" d="100"/>
          <a:sy n="91" d="100"/>
        </p:scale>
        <p:origin x="52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22143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40825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220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20803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67072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852546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12564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298264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01296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88755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434419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78946A-2E5F-4E68-8AF3-320F21DE1728}"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07466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78946A-2E5F-4E68-8AF3-320F21DE1728}"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0278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8946A-2E5F-4E68-8AF3-320F21DE1728}"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65831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45818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85080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78946A-2E5F-4E68-8AF3-320F21DE1728}" type="datetimeFigureOut">
              <a:rPr lang="en-IN" smtClean="0"/>
              <a:t>20-03-2024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8760038-E671-4810-9759-73C867072572}" type="slidenum">
              <a:rPr lang="en-IN" smtClean="0"/>
              <a:t>‹#›</a:t>
            </a:fld>
            <a:endParaRPr lang="en-IN"/>
          </a:p>
        </p:txBody>
      </p:sp>
    </p:spTree>
    <p:extLst>
      <p:ext uri="{BB962C8B-B14F-4D97-AF65-F5344CB8AC3E}">
        <p14:creationId xmlns:p14="http://schemas.microsoft.com/office/powerpoint/2010/main" val="247396681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8A9A-E557-5888-2BF1-1A8C938956FA}"/>
              </a:ext>
            </a:extLst>
          </p:cNvPr>
          <p:cNvSpPr>
            <a:spLocks noGrp="1"/>
          </p:cNvSpPr>
          <p:nvPr>
            <p:ph type="title"/>
          </p:nvPr>
        </p:nvSpPr>
        <p:spPr>
          <a:xfrm>
            <a:off x="1096386" y="243846"/>
            <a:ext cx="10515600" cy="3067049"/>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br>
              <a:rPr lang="en-IN" sz="2500" b="1" dirty="0">
                <a:solidFill>
                  <a:srgbClr val="FF0000"/>
                </a:solidFill>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PHISHING URL DETECTION</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A REAL CASE SCENARIO THROUGH LOGIN URLS</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ABCB301D-62E8-90EB-09F6-14A57C020EE4}"/>
              </a:ext>
            </a:extLst>
          </p:cNvPr>
          <p:cNvSpPr>
            <a:spLocks noGrp="1"/>
          </p:cNvSpPr>
          <p:nvPr>
            <p:ph idx="1"/>
          </p:nvPr>
        </p:nvSpPr>
        <p:spPr>
          <a:xfrm>
            <a:off x="838200" y="3924611"/>
            <a:ext cx="10515600" cy="3228975"/>
          </a:xfrm>
        </p:spPr>
        <p:txBody>
          <a:bodyPr>
            <a:normAutofit/>
          </a:bodyPr>
          <a:lstStyle/>
          <a:p>
            <a:pPr marL="69850" indent="0" algn="ctr">
              <a:spcBef>
                <a:spcPts val="600"/>
              </a:spcBef>
              <a:spcAft>
                <a:spcPts val="0"/>
              </a:spcAft>
              <a:buNone/>
              <a:tabLst>
                <a:tab pos="4675505" algn="l"/>
              </a:tabLst>
            </a:pPr>
            <a:r>
              <a:rPr lang="en-US" sz="2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BATCH NO : 06</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Madala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Hemanth                                                                     207R1A0593</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Jupalli Venkata Sai                                                                  207R1A0582</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Nimmala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Nithish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207R1A05A7</a:t>
            </a:r>
          </a:p>
          <a:p>
            <a:pPr marL="0" marR="149860" indent="0" algn="ctr">
              <a:spcBef>
                <a:spcPts val="950"/>
              </a:spcBef>
              <a:spcAft>
                <a:spcPts val="0"/>
              </a:spcAft>
              <a:buNone/>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Under</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Guidance</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of</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50495" indent="0" algn="ctr">
              <a:spcBef>
                <a:spcPts val="135"/>
              </a:spcBef>
              <a:spcAft>
                <a:spcPts val="0"/>
              </a:spcAft>
              <a:buNone/>
            </a:pPr>
            <a:r>
              <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B.P Deepak Kumar</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49225" indent="0" algn="ctr">
              <a:spcBef>
                <a:spcPts val="165"/>
              </a:spcBef>
              <a:buNone/>
            </a:pPr>
            <a:r>
              <a:rPr lang="en-IN" sz="22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149225" indent="0" algn="ctr">
              <a:spcBef>
                <a:spcPts val="165"/>
              </a:spcBef>
              <a:buNone/>
            </a:pPr>
            <a:endParaRPr lang="en-IN"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descr="CMRGI Logo New2">
            <a:extLst>
              <a:ext uri="{FF2B5EF4-FFF2-40B4-BE49-F238E27FC236}">
                <a16:creationId xmlns:a16="http://schemas.microsoft.com/office/drawing/2014/main" id="{CA984E1E-BB42-E940-C86F-467F7EF751DB}"/>
              </a:ext>
            </a:extLst>
          </p:cNvPr>
          <p:cNvPicPr/>
          <p:nvPr/>
        </p:nvPicPr>
        <p:blipFill>
          <a:blip r:embed="rId2"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a:extLst>
              <a:ext uri="{FF2B5EF4-FFF2-40B4-BE49-F238E27FC236}">
                <a16:creationId xmlns:a16="http://schemas.microsoft.com/office/drawing/2014/main" id="{212BFCE0-724F-CB55-332D-3F851B534633}"/>
              </a:ext>
            </a:extLst>
          </p:cNvPr>
          <p:cNvPicPr/>
          <p:nvPr/>
        </p:nvPicPr>
        <p:blipFill>
          <a:blip r:embed="rId3"/>
          <a:srcRect/>
          <a:stretch>
            <a:fillRect/>
          </a:stretch>
        </p:blipFill>
        <p:spPr bwMode="auto">
          <a:xfrm>
            <a:off x="10710874" y="145252"/>
            <a:ext cx="1285852" cy="1071546"/>
          </a:xfrm>
          <a:prstGeom prst="rect">
            <a:avLst/>
          </a:prstGeom>
          <a:noFill/>
          <a:ln w="9525">
            <a:noFill/>
            <a:miter lim="800000"/>
            <a:headEnd/>
            <a:tailEnd/>
          </a:ln>
        </p:spPr>
      </p:pic>
    </p:spTree>
    <p:extLst>
      <p:ext uri="{BB962C8B-B14F-4D97-AF65-F5344CB8AC3E}">
        <p14:creationId xmlns:p14="http://schemas.microsoft.com/office/powerpoint/2010/main" val="248741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8231-AA10-033F-A2C8-34921DF90A3C}"/>
              </a:ext>
            </a:extLst>
          </p:cNvPr>
          <p:cNvSpPr>
            <a:spLocks noGrp="1"/>
          </p:cNvSpPr>
          <p:nvPr>
            <p:ph type="title"/>
          </p:nvPr>
        </p:nvSpPr>
        <p:spPr>
          <a:xfrm>
            <a:off x="2153383" y="550706"/>
            <a:ext cx="8911687" cy="1280890"/>
          </a:xfrm>
        </p:spPr>
        <p:txBody>
          <a:bodyPr>
            <a:normAutofit/>
          </a:bodyPr>
          <a:lstStyle/>
          <a:p>
            <a:r>
              <a:rPr lang="en-IN" sz="4800" b="1" dirty="0">
                <a:latin typeface="Times New Roman" panose="02020603050405020304" pitchFamily="18" charset="0"/>
                <a:cs typeface="Times New Roman" panose="02020603050405020304" pitchFamily="18" charset="0"/>
              </a:rPr>
              <a:t>NOVELTY OF PROJECT</a:t>
            </a:r>
          </a:p>
        </p:txBody>
      </p:sp>
      <p:sp>
        <p:nvSpPr>
          <p:cNvPr id="3" name="Content Placeholder 2">
            <a:extLst>
              <a:ext uri="{FF2B5EF4-FFF2-40B4-BE49-F238E27FC236}">
                <a16:creationId xmlns:a16="http://schemas.microsoft.com/office/drawing/2014/main" id="{3176234E-6958-2225-60FE-383F8A7C37ED}"/>
              </a:ext>
            </a:extLst>
          </p:cNvPr>
          <p:cNvSpPr>
            <a:spLocks noGrp="1"/>
          </p:cNvSpPr>
          <p:nvPr>
            <p:ph idx="1"/>
          </p:nvPr>
        </p:nvSpPr>
        <p:spPr>
          <a:xfrm>
            <a:off x="2060706" y="1831596"/>
            <a:ext cx="8915400" cy="3777622"/>
          </a:xfrm>
        </p:spPr>
        <p:txBody>
          <a:bodyPr>
            <a:noAutofit/>
          </a:bodyPr>
          <a:lstStyle/>
          <a:p>
            <a:pPr algn="just"/>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Uses login page URLs for both legitimate and phishing classes.</a:t>
            </a:r>
          </a:p>
          <a:p>
            <a:pPr algn="just"/>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Decreases false positives associated with legitimate login pages.</a:t>
            </a:r>
          </a:p>
          <a:p>
            <a:pPr algn="just"/>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Shows model accuracy decline over time, highlighting the need for updates.</a:t>
            </a:r>
          </a:p>
          <a:p>
            <a:pPr algn="just"/>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Uncovers phishing tactics through domain frequency analysis.</a:t>
            </a:r>
          </a:p>
          <a:p>
            <a:pPr algn="just"/>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Provides PILU-90K dataset and achieves high accuracy.</a:t>
            </a:r>
            <a:endParaRPr lang="en-IN" sz="2400" dirty="0">
              <a:solidFill>
                <a:schemeClr val="tx1">
                  <a:lumMod val="85000"/>
                  <a:lumOff val="15000"/>
                </a:schemeClr>
              </a:solidFill>
            </a:endParaRPr>
          </a:p>
        </p:txBody>
      </p:sp>
    </p:spTree>
    <p:extLst>
      <p:ext uri="{BB962C8B-B14F-4D97-AF65-F5344CB8AC3E}">
        <p14:creationId xmlns:p14="http://schemas.microsoft.com/office/powerpoint/2010/main" val="294378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82B7-B175-21A7-89D2-32A2591013D1}"/>
              </a:ext>
            </a:extLst>
          </p:cNvPr>
          <p:cNvSpPr>
            <a:spLocks noGrp="1"/>
          </p:cNvSpPr>
          <p:nvPr>
            <p:ph type="title"/>
          </p:nvPr>
        </p:nvSpPr>
        <p:spPr>
          <a:xfrm>
            <a:off x="2431426" y="426972"/>
            <a:ext cx="8911687" cy="1280890"/>
          </a:xfrm>
        </p:spPr>
        <p:txBody>
          <a:bodyPr>
            <a:normAutofit/>
          </a:bodyPr>
          <a:lstStyle/>
          <a:p>
            <a:pPr algn="ctr"/>
            <a:r>
              <a:rPr lang="en-US" sz="4800" b="1" dirty="0">
                <a:latin typeface="Times New Roman" panose="02020603050405020304" pitchFamily="18" charset="0"/>
                <a:cs typeface="Times New Roman" panose="02020603050405020304" pitchFamily="18" charset="0"/>
              </a:rPr>
              <a:t>ARCHITECTURE</a:t>
            </a:r>
            <a:endParaRPr lang="en-IN" sz="4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D9E0D2C-A366-130D-7066-00DCD4712600}"/>
              </a:ext>
            </a:extLst>
          </p:cNvPr>
          <p:cNvPicPr>
            <a:picLocks noChangeAspect="1"/>
          </p:cNvPicPr>
          <p:nvPr/>
        </p:nvPicPr>
        <p:blipFill>
          <a:blip r:embed="rId2"/>
          <a:stretch>
            <a:fillRect/>
          </a:stretch>
        </p:blipFill>
        <p:spPr>
          <a:xfrm>
            <a:off x="3010441" y="1561760"/>
            <a:ext cx="7753656" cy="4726655"/>
          </a:xfrm>
          <a:prstGeom prst="rect">
            <a:avLst/>
          </a:prstGeom>
        </p:spPr>
      </p:pic>
    </p:spTree>
    <p:extLst>
      <p:ext uri="{BB962C8B-B14F-4D97-AF65-F5344CB8AC3E}">
        <p14:creationId xmlns:p14="http://schemas.microsoft.com/office/powerpoint/2010/main" val="4080440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29E5-E6D3-F494-8261-E1D672B92CE7}"/>
              </a:ext>
            </a:extLst>
          </p:cNvPr>
          <p:cNvSpPr>
            <a:spLocks noGrp="1"/>
          </p:cNvSpPr>
          <p:nvPr>
            <p:ph type="title"/>
          </p:nvPr>
        </p:nvSpPr>
        <p:spPr>
          <a:xfrm>
            <a:off x="3846921" y="482367"/>
            <a:ext cx="8911687" cy="1280890"/>
          </a:xfrm>
        </p:spPr>
        <p:txBody>
          <a:bodyPr>
            <a:noAutofit/>
          </a:bodyPr>
          <a:lstStyle/>
          <a:p>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MODULES</a:t>
            </a:r>
            <a:br>
              <a:rPr lang="en-IN" sz="48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2A0B1F-6BFC-974A-4FA2-C71626201648}"/>
              </a:ext>
            </a:extLst>
          </p:cNvPr>
          <p:cNvSpPr>
            <a:spLocks noGrp="1"/>
          </p:cNvSpPr>
          <p:nvPr>
            <p:ph idx="1"/>
          </p:nvPr>
        </p:nvSpPr>
        <p:spPr>
          <a:xfrm>
            <a:off x="2626292" y="1637422"/>
            <a:ext cx="9302854" cy="5662569"/>
          </a:xfrm>
        </p:spPr>
        <p:txBody>
          <a:bodyPr>
            <a:noAutofit/>
          </a:bodyPr>
          <a:lstStyle/>
          <a:p>
            <a:pPr>
              <a:lnSpc>
                <a:spcPct val="115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Service Provider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module, the Service Provider has to login by using valid user name and password. After login successful he can do some operations such as </a:t>
            </a:r>
          </a:p>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Login, Train &amp; Test URL Data Sets, View URL Data Sets Trained and Tested Accuracy in Bar Chart, View URL Data Sets Trained and Tested Accuracy Results, View Prediction Of URL Type, View URL </a:t>
            </a:r>
            <a:r>
              <a:rPr lang="en-US" sz="1800">
                <a:effectLst/>
                <a:latin typeface="Times New Roman" panose="02020603050405020304" pitchFamily="18" charset="0"/>
                <a:ea typeface="Calibri" panose="020F0502020204030204" pitchFamily="34" charset="0"/>
                <a:cs typeface="Times New Roman" panose="02020603050405020304" pitchFamily="18" charset="0"/>
              </a:rPr>
              <a:t>Type Ratio , Download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Predicted Data Sets, View URL Type Ratio Results, View All Remote Users.</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09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9B0C5-C75D-0E22-B823-EF29619013A9}"/>
              </a:ext>
            </a:extLst>
          </p:cNvPr>
          <p:cNvSpPr>
            <a:spLocks noGrp="1"/>
          </p:cNvSpPr>
          <p:nvPr>
            <p:ph idx="1"/>
          </p:nvPr>
        </p:nvSpPr>
        <p:spPr>
          <a:xfrm>
            <a:off x="2916383" y="1231784"/>
            <a:ext cx="8937262" cy="5248712"/>
          </a:xfrm>
        </p:spPr>
        <p:txBody>
          <a:bodyPr>
            <a:normAutofit/>
          </a:bodyPr>
          <a:lstStyle/>
          <a:p>
            <a:pPr marL="457200">
              <a:lnSpc>
                <a:spcPct val="115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Remote User: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REGISTER AND LOGIN, PREDICT URL TYPE, VIEW YOUR PROFILE..</a:t>
            </a:r>
          </a:p>
          <a:p>
            <a:pPr>
              <a:lnSpc>
                <a:spcPct val="115000"/>
              </a:lnSpc>
              <a:spcAft>
                <a:spcPts val="10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View and Authorize Users: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module, the admin can view the list of users who all registered. In this, the admin can view the user’s details such as, user name, email, address and admin authorizes the users.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163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1EDE5-9C9D-54FC-4E3E-EE1EEDC2BFE9}"/>
              </a:ext>
            </a:extLst>
          </p:cNvPr>
          <p:cNvSpPr txBox="1"/>
          <p:nvPr/>
        </p:nvSpPr>
        <p:spPr>
          <a:xfrm>
            <a:off x="1637950" y="1680420"/>
            <a:ext cx="6094602" cy="461665"/>
          </a:xfrm>
          <a:prstGeom prst="rect">
            <a:avLst/>
          </a:prstGeom>
          <a:noFill/>
        </p:spPr>
        <p:txBody>
          <a:bodyPr wrap="square">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CLASS DIAGRAM:</a:t>
            </a:r>
            <a:endParaRPr lang="en-IN" sz="2400" dirty="0"/>
          </a:p>
        </p:txBody>
      </p:sp>
      <p:sp>
        <p:nvSpPr>
          <p:cNvPr id="6" name="TextBox 5">
            <a:extLst>
              <a:ext uri="{FF2B5EF4-FFF2-40B4-BE49-F238E27FC236}">
                <a16:creationId xmlns:a16="http://schemas.microsoft.com/office/drawing/2014/main" id="{9B8773B8-2C08-2F55-BB61-B41093BB584E}"/>
              </a:ext>
            </a:extLst>
          </p:cNvPr>
          <p:cNvSpPr txBox="1"/>
          <p:nvPr/>
        </p:nvSpPr>
        <p:spPr>
          <a:xfrm>
            <a:off x="1637950" y="572425"/>
            <a:ext cx="6094602" cy="1569660"/>
          </a:xfrm>
          <a:prstGeom prst="rect">
            <a:avLst/>
          </a:prstGeom>
          <a:noFill/>
        </p:spPr>
        <p:txBody>
          <a:bodyPr wrap="square">
            <a:spAutoFit/>
          </a:bodyPr>
          <a:lstStyle/>
          <a:p>
            <a:r>
              <a:rPr lang="en-IN" sz="4800" b="1" dirty="0">
                <a:effectLst/>
                <a:latin typeface="Times New Roman" panose="02020603050405020304" pitchFamily="18" charset="0"/>
                <a:ea typeface="Calibri" panose="020F0502020204030204" pitchFamily="34" charset="0"/>
                <a:cs typeface="Times New Roman" panose="02020603050405020304" pitchFamily="18" charset="0"/>
              </a:rPr>
              <a:t>UML DIAGRAMS</a:t>
            </a:r>
            <a:endParaRPr lang="en-IN" sz="4800" dirty="0"/>
          </a:p>
          <a:p>
            <a:endParaRPr lang="en-IN" sz="4800" dirty="0"/>
          </a:p>
        </p:txBody>
      </p:sp>
      <p:pic>
        <p:nvPicPr>
          <p:cNvPr id="5" name="Picture 4">
            <a:extLst>
              <a:ext uri="{FF2B5EF4-FFF2-40B4-BE49-F238E27FC236}">
                <a16:creationId xmlns:a16="http://schemas.microsoft.com/office/drawing/2014/main" id="{44300132-EF77-6461-70E6-D755E930D568}"/>
              </a:ext>
            </a:extLst>
          </p:cNvPr>
          <p:cNvPicPr>
            <a:picLocks noChangeAspect="1"/>
          </p:cNvPicPr>
          <p:nvPr/>
        </p:nvPicPr>
        <p:blipFill>
          <a:blip r:embed="rId2"/>
          <a:stretch>
            <a:fillRect/>
          </a:stretch>
        </p:blipFill>
        <p:spPr>
          <a:xfrm>
            <a:off x="4485059" y="1357255"/>
            <a:ext cx="7483488" cy="5273497"/>
          </a:xfrm>
          <a:prstGeom prst="rect">
            <a:avLst/>
          </a:prstGeom>
        </p:spPr>
      </p:pic>
    </p:spTree>
    <p:extLst>
      <p:ext uri="{BB962C8B-B14F-4D97-AF65-F5344CB8AC3E}">
        <p14:creationId xmlns:p14="http://schemas.microsoft.com/office/powerpoint/2010/main" val="213907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DF2AA5-92CB-5A32-100D-0413E3C8C0AB}"/>
              </a:ext>
            </a:extLst>
          </p:cNvPr>
          <p:cNvSpPr txBox="1"/>
          <p:nvPr/>
        </p:nvSpPr>
        <p:spPr>
          <a:xfrm>
            <a:off x="1478560" y="1438603"/>
            <a:ext cx="7355048" cy="461665"/>
          </a:xfrm>
          <a:prstGeom prst="rect">
            <a:avLst/>
          </a:prstGeom>
          <a:noFill/>
        </p:spPr>
        <p:txBody>
          <a:bodyPr wrap="square">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lang="en-IN" sz="2400" dirty="0"/>
          </a:p>
        </p:txBody>
      </p:sp>
      <p:pic>
        <p:nvPicPr>
          <p:cNvPr id="2" name="Picture 1">
            <a:extLst>
              <a:ext uri="{FF2B5EF4-FFF2-40B4-BE49-F238E27FC236}">
                <a16:creationId xmlns:a16="http://schemas.microsoft.com/office/drawing/2014/main" id="{9F90CC73-1C6B-3A19-CF82-41DF6F4F4A4C}"/>
              </a:ext>
            </a:extLst>
          </p:cNvPr>
          <p:cNvPicPr>
            <a:picLocks noChangeAspect="1"/>
          </p:cNvPicPr>
          <p:nvPr/>
        </p:nvPicPr>
        <p:blipFill>
          <a:blip r:embed="rId2"/>
          <a:stretch>
            <a:fillRect/>
          </a:stretch>
        </p:blipFill>
        <p:spPr>
          <a:xfrm>
            <a:off x="4931258" y="286401"/>
            <a:ext cx="6209322" cy="6309504"/>
          </a:xfrm>
          <a:prstGeom prst="rect">
            <a:avLst/>
          </a:prstGeom>
        </p:spPr>
      </p:pic>
    </p:spTree>
    <p:extLst>
      <p:ext uri="{BB962C8B-B14F-4D97-AF65-F5344CB8AC3E}">
        <p14:creationId xmlns:p14="http://schemas.microsoft.com/office/powerpoint/2010/main" val="359250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B6C5F2-0804-BDE7-A413-F2FA820138FD}"/>
              </a:ext>
            </a:extLst>
          </p:cNvPr>
          <p:cNvSpPr txBox="1"/>
          <p:nvPr/>
        </p:nvSpPr>
        <p:spPr>
          <a:xfrm>
            <a:off x="1369503" y="1514104"/>
            <a:ext cx="6094602" cy="461665"/>
          </a:xfrm>
          <a:prstGeom prst="rect">
            <a:avLst/>
          </a:prstGeom>
          <a:noFill/>
        </p:spPr>
        <p:txBody>
          <a:bodyPr wrap="square">
            <a:sp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SEQUENCE DIAGRAM:</a:t>
            </a:r>
            <a:endParaRPr lang="en-IN" sz="2400" dirty="0"/>
          </a:p>
        </p:txBody>
      </p:sp>
      <p:pic>
        <p:nvPicPr>
          <p:cNvPr id="2" name="Picture 1">
            <a:extLst>
              <a:ext uri="{FF2B5EF4-FFF2-40B4-BE49-F238E27FC236}">
                <a16:creationId xmlns:a16="http://schemas.microsoft.com/office/drawing/2014/main" id="{3C4CA732-D1E2-BB1D-729F-C6073F9E6F0F}"/>
              </a:ext>
            </a:extLst>
          </p:cNvPr>
          <p:cNvPicPr>
            <a:picLocks noChangeAspect="1"/>
          </p:cNvPicPr>
          <p:nvPr/>
        </p:nvPicPr>
        <p:blipFill>
          <a:blip r:embed="rId2"/>
          <a:stretch>
            <a:fillRect/>
          </a:stretch>
        </p:blipFill>
        <p:spPr>
          <a:xfrm>
            <a:off x="4937028" y="594150"/>
            <a:ext cx="6279053" cy="6135028"/>
          </a:xfrm>
          <a:prstGeom prst="rect">
            <a:avLst/>
          </a:prstGeom>
        </p:spPr>
      </p:pic>
    </p:spTree>
    <p:extLst>
      <p:ext uri="{BB962C8B-B14F-4D97-AF65-F5344CB8AC3E}">
        <p14:creationId xmlns:p14="http://schemas.microsoft.com/office/powerpoint/2010/main" val="162786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5D5F58-08E5-B605-4407-7C549D0F3924}"/>
              </a:ext>
            </a:extLst>
          </p:cNvPr>
          <p:cNvSpPr txBox="1"/>
          <p:nvPr/>
        </p:nvSpPr>
        <p:spPr>
          <a:xfrm>
            <a:off x="1478560" y="1480549"/>
            <a:ext cx="6094602" cy="461665"/>
          </a:xfrm>
          <a:prstGeom prst="rect">
            <a:avLst/>
          </a:prstGeom>
          <a:noFill/>
        </p:spPr>
        <p:txBody>
          <a:bodyPr wrap="square">
            <a:sp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ACTIVITY DIAGRAM:</a:t>
            </a:r>
            <a:endParaRPr lang="en-IN" sz="2400" dirty="0"/>
          </a:p>
        </p:txBody>
      </p:sp>
      <p:pic>
        <p:nvPicPr>
          <p:cNvPr id="2" name="Picture 1">
            <a:extLst>
              <a:ext uri="{FF2B5EF4-FFF2-40B4-BE49-F238E27FC236}">
                <a16:creationId xmlns:a16="http://schemas.microsoft.com/office/drawing/2014/main" id="{91E01710-C433-8841-72F4-02F0357E4ECE}"/>
              </a:ext>
            </a:extLst>
          </p:cNvPr>
          <p:cNvPicPr>
            <a:picLocks noChangeAspect="1"/>
          </p:cNvPicPr>
          <p:nvPr/>
        </p:nvPicPr>
        <p:blipFill>
          <a:blip r:embed="rId2"/>
          <a:stretch>
            <a:fillRect/>
          </a:stretch>
        </p:blipFill>
        <p:spPr>
          <a:xfrm>
            <a:off x="4863481" y="511728"/>
            <a:ext cx="6176022" cy="6149131"/>
          </a:xfrm>
          <a:prstGeom prst="rect">
            <a:avLst/>
          </a:prstGeom>
        </p:spPr>
      </p:pic>
    </p:spTree>
    <p:extLst>
      <p:ext uri="{BB962C8B-B14F-4D97-AF65-F5344CB8AC3E}">
        <p14:creationId xmlns:p14="http://schemas.microsoft.com/office/powerpoint/2010/main" val="131848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027EF-EAE5-E66A-D783-79CF8BEFB7D9}"/>
              </a:ext>
            </a:extLst>
          </p:cNvPr>
          <p:cNvSpPr txBox="1"/>
          <p:nvPr/>
        </p:nvSpPr>
        <p:spPr>
          <a:xfrm>
            <a:off x="1847675" y="587039"/>
            <a:ext cx="6094602" cy="830997"/>
          </a:xfrm>
          <a:prstGeom prst="rect">
            <a:avLst/>
          </a:prstGeom>
          <a:noFill/>
        </p:spPr>
        <p:txBody>
          <a:bodyPr wrap="square">
            <a:spAutoFit/>
          </a:bodyPr>
          <a:lstStyle/>
          <a:p>
            <a:r>
              <a:rPr lang="en-IN" sz="4800" b="1" dirty="0">
                <a:effectLst/>
                <a:latin typeface="Times New Roman" panose="02020603050405020304" pitchFamily="18" charset="0"/>
                <a:ea typeface="Calibri" panose="020F0502020204030204" pitchFamily="34" charset="0"/>
                <a:cs typeface="Times New Roman" panose="02020603050405020304" pitchFamily="18" charset="0"/>
              </a:rPr>
              <a:t>SAMPLE CODE</a:t>
            </a:r>
            <a:endParaRPr lang="en-IN" sz="4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FF6F81F-4DE2-1837-D57E-81115CC7756D}"/>
              </a:ext>
            </a:extLst>
          </p:cNvPr>
          <p:cNvSpPr txBox="1"/>
          <p:nvPr/>
        </p:nvSpPr>
        <p:spPr>
          <a:xfrm>
            <a:off x="3097635" y="1325757"/>
            <a:ext cx="6776207" cy="6555641"/>
          </a:xfrm>
          <a:prstGeom prst="rect">
            <a:avLst/>
          </a:prstGeom>
          <a:noFill/>
        </p:spPr>
        <p:txBody>
          <a:bodyPr wrap="square">
            <a:spAutoFit/>
          </a:bodyPr>
          <a:lstStyle/>
          <a:p>
            <a:r>
              <a:rPr lang="en-IN" sz="1200" b="0" i="1" dirty="0">
                <a:effectLst/>
                <a:latin typeface="Times New Roman" panose="02020603050405020304" pitchFamily="18" charset="0"/>
                <a:cs typeface="Times New Roman" panose="02020603050405020304" pitchFamily="18" charset="0"/>
              </a:rPr>
              <a:t>import</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os</a:t>
            </a:r>
            <a:endParaRPr lang="en-IN" sz="1200" b="0" dirty="0">
              <a:effectLst/>
              <a:latin typeface="Times New Roman" panose="02020603050405020304" pitchFamily="18" charset="0"/>
              <a:cs typeface="Times New Roman" panose="02020603050405020304" pitchFamily="18" charset="0"/>
            </a:endParaRPr>
          </a:p>
          <a:p>
            <a:r>
              <a:rPr lang="en-IN" sz="1200" b="0" i="1" dirty="0">
                <a:effectLst/>
                <a:latin typeface="Times New Roman" panose="02020603050405020304" pitchFamily="18" charset="0"/>
                <a:cs typeface="Times New Roman" panose="02020603050405020304" pitchFamily="18" charset="0"/>
              </a:rPr>
              <a:t>import</a:t>
            </a:r>
            <a:r>
              <a:rPr lang="en-IN" sz="1200" b="0" dirty="0">
                <a:effectLst/>
                <a:latin typeface="Times New Roman" panose="02020603050405020304" pitchFamily="18" charset="0"/>
                <a:cs typeface="Times New Roman" panose="02020603050405020304" pitchFamily="18" charset="0"/>
              </a:rPr>
              <a:t> sys</a:t>
            </a:r>
          </a:p>
          <a:p>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def </a:t>
            </a:r>
            <a:r>
              <a:rPr lang="en-IN" sz="1200" b="0" i="1" dirty="0">
                <a:effectLst/>
                <a:latin typeface="Times New Roman" panose="02020603050405020304" pitchFamily="18" charset="0"/>
                <a:cs typeface="Times New Roman" panose="02020603050405020304" pitchFamily="18" charset="0"/>
              </a:rPr>
              <a:t>main</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"""Run administrative tasks."""</a:t>
            </a:r>
          </a:p>
          <a:p>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os.environ.setdefault</a:t>
            </a:r>
            <a:r>
              <a:rPr lang="en-IN" sz="1200" b="0" dirty="0">
                <a:effectLst/>
                <a:latin typeface="Times New Roman" panose="02020603050405020304" pitchFamily="18" charset="0"/>
                <a:cs typeface="Times New Roman" panose="02020603050405020304" pitchFamily="18" charset="0"/>
              </a:rPr>
              <a:t>('DJANGO_SETTINGS_MODULE', '</a:t>
            </a:r>
            <a:r>
              <a:rPr lang="en-IN" sz="1200" b="0" dirty="0" err="1">
                <a:effectLst/>
                <a:latin typeface="Times New Roman" panose="02020603050405020304" pitchFamily="18" charset="0"/>
                <a:cs typeface="Times New Roman" panose="02020603050405020304" pitchFamily="18" charset="0"/>
              </a:rPr>
              <a:t>phishing_url_detection.settings</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try</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from</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django.core.management</a:t>
            </a:r>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import</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execute_from_command_line</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except</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ImportError</a:t>
            </a:r>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as</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exc</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raise</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ImportError</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"Couldn't import Django. Are you sure it's installed and "</a:t>
            </a:r>
          </a:p>
          <a:p>
            <a:r>
              <a:rPr lang="en-IN" sz="1200" b="0" dirty="0">
                <a:effectLst/>
                <a:latin typeface="Times New Roman" panose="02020603050405020304" pitchFamily="18" charset="0"/>
                <a:cs typeface="Times New Roman" panose="02020603050405020304" pitchFamily="18" charset="0"/>
              </a:rPr>
              <a:t>            "available on your PYTHONPATH environment variable? Did you "</a:t>
            </a:r>
          </a:p>
          <a:p>
            <a:r>
              <a:rPr lang="en-IN" sz="1200" b="0" dirty="0">
                <a:effectLst/>
                <a:latin typeface="Times New Roman" panose="02020603050405020304" pitchFamily="18" charset="0"/>
                <a:cs typeface="Times New Roman" panose="02020603050405020304" pitchFamily="18" charset="0"/>
              </a:rPr>
              <a:t>            "forget to activate a virtual environment?"</a:t>
            </a:r>
          </a:p>
          <a:p>
            <a:r>
              <a:rPr lang="en-IN" sz="1200" b="0" dirty="0">
                <a:effectLst/>
                <a:latin typeface="Times New Roman" panose="02020603050405020304" pitchFamily="18" charset="0"/>
                <a:cs typeface="Times New Roman" panose="02020603050405020304" pitchFamily="18" charset="0"/>
              </a:rPr>
              <a:t>        ) </a:t>
            </a:r>
            <a:r>
              <a:rPr lang="en-IN" sz="1200" b="0" i="1" dirty="0">
                <a:effectLst/>
                <a:latin typeface="Times New Roman" panose="02020603050405020304" pitchFamily="18" charset="0"/>
                <a:cs typeface="Times New Roman" panose="02020603050405020304" pitchFamily="18" charset="0"/>
              </a:rPr>
              <a:t>from</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exc</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execute_from_command_line</a:t>
            </a:r>
            <a:r>
              <a:rPr lang="en-IN" sz="1200" b="0" dirty="0">
                <a:effectLst/>
                <a:latin typeface="Times New Roman" panose="02020603050405020304" pitchFamily="18" charset="0"/>
                <a:cs typeface="Times New Roman" panose="02020603050405020304" pitchFamily="18" charset="0"/>
              </a:rPr>
              <a:t>(</a:t>
            </a:r>
            <a:r>
              <a:rPr lang="en-IN" sz="1200" b="0" dirty="0" err="1">
                <a:effectLst/>
                <a:latin typeface="Times New Roman" panose="02020603050405020304" pitchFamily="18" charset="0"/>
                <a:cs typeface="Times New Roman" panose="02020603050405020304" pitchFamily="18" charset="0"/>
              </a:rPr>
              <a:t>sys.argv</a:t>
            </a:r>
            <a:r>
              <a:rPr lang="en-IN" sz="1200" b="0" dirty="0">
                <a:effectLst/>
                <a:latin typeface="Times New Roman" panose="02020603050405020304" pitchFamily="18" charset="0"/>
                <a:cs typeface="Times New Roman" panose="02020603050405020304" pitchFamily="18" charset="0"/>
              </a:rPr>
              <a:t>)</a:t>
            </a:r>
          </a:p>
          <a:p>
            <a:br>
              <a:rPr lang="en-IN" sz="1200" b="0" dirty="0">
                <a:effectLst/>
                <a:latin typeface="Times New Roman" panose="02020603050405020304" pitchFamily="18" charset="0"/>
                <a:cs typeface="Times New Roman" panose="02020603050405020304" pitchFamily="18" charset="0"/>
              </a:rPr>
            </a:br>
            <a:r>
              <a:rPr lang="en-IN" sz="1200" b="0" i="1" dirty="0">
                <a:effectLst/>
                <a:latin typeface="Times New Roman" panose="02020603050405020304" pitchFamily="18" charset="0"/>
                <a:cs typeface="Times New Roman" panose="02020603050405020304" pitchFamily="18" charset="0"/>
              </a:rPr>
              <a:t>if</a:t>
            </a:r>
            <a:r>
              <a:rPr lang="en-IN" sz="1200" b="0" dirty="0">
                <a:effectLst/>
                <a:latin typeface="Times New Roman" panose="02020603050405020304" pitchFamily="18" charset="0"/>
                <a:cs typeface="Times New Roman" panose="02020603050405020304" pitchFamily="18" charset="0"/>
              </a:rPr>
              <a:t> __name__ == '__main__':</a:t>
            </a:r>
          </a:p>
          <a:p>
            <a:r>
              <a:rPr lang="en-IN" sz="1200" b="0" dirty="0">
                <a:effectLst/>
                <a:latin typeface="Times New Roman" panose="02020603050405020304" pitchFamily="18" charset="0"/>
                <a:cs typeface="Times New Roman" panose="02020603050405020304" pitchFamily="18" charset="0"/>
              </a:rPr>
              <a:t>    main()</a:t>
            </a:r>
          </a:p>
          <a:p>
            <a:endParaRPr lang="en-IN" sz="1200" dirty="0">
              <a:latin typeface="Times New Roman" panose="02020603050405020304" pitchFamily="18" charset="0"/>
              <a:cs typeface="Times New Roman" panose="02020603050405020304" pitchFamily="18" charset="0"/>
            </a:endParaRPr>
          </a:p>
          <a:p>
            <a:r>
              <a:rPr lang="en-IN" sz="1200" b="0" i="1" dirty="0">
                <a:effectLst/>
                <a:latin typeface="Times New Roman" panose="02020603050405020304" pitchFamily="18" charset="0"/>
                <a:cs typeface="Times New Roman" panose="02020603050405020304" pitchFamily="18" charset="0"/>
              </a:rPr>
              <a:t>from</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django</a:t>
            </a:r>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import</a:t>
            </a:r>
            <a:r>
              <a:rPr lang="en-IN" sz="1200" b="0" dirty="0">
                <a:effectLst/>
                <a:latin typeface="Times New Roman" panose="02020603050405020304" pitchFamily="18" charset="0"/>
                <a:cs typeface="Times New Roman" panose="02020603050405020304" pitchFamily="18" charset="0"/>
              </a:rPr>
              <a:t> forms</a:t>
            </a:r>
            <a:br>
              <a:rPr lang="en-IN" sz="1200" b="0" dirty="0">
                <a:effectLst/>
                <a:latin typeface="Times New Roman" panose="02020603050405020304" pitchFamily="18" charset="0"/>
                <a:cs typeface="Times New Roman" panose="02020603050405020304" pitchFamily="18" charset="0"/>
              </a:rPr>
            </a:br>
            <a:r>
              <a:rPr lang="en-IN" sz="1200" b="0" i="1" dirty="0">
                <a:effectLst/>
                <a:latin typeface="Times New Roman" panose="02020603050405020304" pitchFamily="18" charset="0"/>
                <a:cs typeface="Times New Roman" panose="02020603050405020304" pitchFamily="18" charset="0"/>
              </a:rPr>
              <a:t>from</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Remote_User.models</a:t>
            </a:r>
            <a:r>
              <a:rPr lang="en-IN" sz="1200" b="0" dirty="0">
                <a:effectLst/>
                <a:latin typeface="Times New Roman" panose="02020603050405020304" pitchFamily="18" charset="0"/>
                <a:cs typeface="Times New Roman" panose="02020603050405020304" pitchFamily="18" charset="0"/>
              </a:rPr>
              <a:t> </a:t>
            </a:r>
            <a:r>
              <a:rPr lang="en-IN" sz="1200" b="0" i="1" dirty="0">
                <a:effectLst/>
                <a:latin typeface="Times New Roman" panose="02020603050405020304" pitchFamily="18" charset="0"/>
                <a:cs typeface="Times New Roman" panose="02020603050405020304" pitchFamily="18" charset="0"/>
              </a:rPr>
              <a:t>import</a:t>
            </a:r>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ClientRegister_Model</a:t>
            </a:r>
            <a:endParaRPr lang="en-IN" sz="1200" b="0" dirty="0">
              <a:effectLst/>
              <a:latin typeface="Times New Roman" panose="02020603050405020304" pitchFamily="18" charset="0"/>
              <a:cs typeface="Times New Roman" panose="02020603050405020304" pitchFamily="18" charset="0"/>
            </a:endParaRPr>
          </a:p>
          <a:p>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class </a:t>
            </a:r>
            <a:r>
              <a:rPr lang="en-IN" sz="1200" b="0" dirty="0" err="1">
                <a:effectLst/>
                <a:latin typeface="Times New Roman" panose="02020603050405020304" pitchFamily="18" charset="0"/>
                <a:cs typeface="Times New Roman" panose="02020603050405020304" pitchFamily="18" charset="0"/>
              </a:rPr>
              <a:t>ClientRegister_Form</a:t>
            </a:r>
            <a:r>
              <a:rPr lang="en-IN" sz="1200" b="0" dirty="0">
                <a:effectLst/>
                <a:latin typeface="Times New Roman" panose="02020603050405020304" pitchFamily="18" charset="0"/>
                <a:cs typeface="Times New Roman" panose="02020603050405020304" pitchFamily="18" charset="0"/>
              </a:rPr>
              <a:t>(</a:t>
            </a:r>
            <a:r>
              <a:rPr lang="en-IN" sz="1200" b="0" dirty="0" err="1">
                <a:effectLst/>
                <a:latin typeface="Times New Roman" panose="02020603050405020304" pitchFamily="18" charset="0"/>
                <a:cs typeface="Times New Roman" panose="02020603050405020304" pitchFamily="18" charset="0"/>
              </a:rPr>
              <a:t>forms.ModelForm</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password = </a:t>
            </a:r>
            <a:r>
              <a:rPr lang="en-IN" sz="1200" b="0" dirty="0" err="1">
                <a:effectLst/>
                <a:latin typeface="Times New Roman" panose="02020603050405020304" pitchFamily="18" charset="0"/>
                <a:cs typeface="Times New Roman" panose="02020603050405020304" pitchFamily="18" charset="0"/>
              </a:rPr>
              <a:t>forms.CharField</a:t>
            </a:r>
            <a:r>
              <a:rPr lang="en-IN" sz="1200" b="0" dirty="0">
                <a:effectLst/>
                <a:latin typeface="Times New Roman" panose="02020603050405020304" pitchFamily="18" charset="0"/>
                <a:cs typeface="Times New Roman" panose="02020603050405020304" pitchFamily="18" charset="0"/>
              </a:rPr>
              <a:t>(widget=</a:t>
            </a:r>
            <a:r>
              <a:rPr lang="en-IN" sz="1200" b="0" dirty="0" err="1">
                <a:effectLst/>
                <a:latin typeface="Times New Roman" panose="02020603050405020304" pitchFamily="18" charset="0"/>
                <a:cs typeface="Times New Roman" panose="02020603050405020304" pitchFamily="18" charset="0"/>
              </a:rPr>
              <a:t>forms.PasswordInput</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email = </a:t>
            </a:r>
            <a:r>
              <a:rPr lang="en-IN" sz="1200" b="0" dirty="0" err="1">
                <a:effectLst/>
                <a:latin typeface="Times New Roman" panose="02020603050405020304" pitchFamily="18" charset="0"/>
                <a:cs typeface="Times New Roman" panose="02020603050405020304" pitchFamily="18" charset="0"/>
              </a:rPr>
              <a:t>forms.EmailField</a:t>
            </a:r>
            <a:r>
              <a:rPr lang="en-IN" sz="1200" b="0" dirty="0">
                <a:effectLst/>
                <a:latin typeface="Times New Roman" panose="02020603050405020304" pitchFamily="18" charset="0"/>
                <a:cs typeface="Times New Roman" panose="02020603050405020304" pitchFamily="18" charset="0"/>
              </a:rPr>
              <a:t>(required=True)</a:t>
            </a:r>
          </a:p>
          <a:p>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    class Meta:</a:t>
            </a:r>
          </a:p>
          <a:p>
            <a:r>
              <a:rPr lang="en-IN" sz="1200" b="0" dirty="0">
                <a:effectLst/>
                <a:latin typeface="Times New Roman" panose="02020603050405020304" pitchFamily="18" charset="0"/>
                <a:cs typeface="Times New Roman" panose="02020603050405020304" pitchFamily="18" charset="0"/>
              </a:rPr>
              <a:t>        model = </a:t>
            </a:r>
            <a:r>
              <a:rPr lang="en-IN" sz="1200" b="0" dirty="0" err="1">
                <a:effectLst/>
                <a:latin typeface="Times New Roman" panose="02020603050405020304" pitchFamily="18" charset="0"/>
                <a:cs typeface="Times New Roman" panose="02020603050405020304" pitchFamily="18" charset="0"/>
              </a:rPr>
              <a:t>ClientRegister_Model</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        fields = ("username","email","password","phoneno","country","state","city")</a:t>
            </a:r>
          </a:p>
          <a:p>
            <a:br>
              <a:rPr lang="en-IN" sz="1200" b="0" dirty="0">
                <a:effectLst/>
                <a:latin typeface="Times New Roman" panose="02020603050405020304" pitchFamily="18" charset="0"/>
                <a:cs typeface="Times New Roman" panose="02020603050405020304" pitchFamily="18" charset="0"/>
              </a:rPr>
            </a:br>
            <a:br>
              <a:rPr lang="en-IN" sz="1200" b="0" dirty="0">
                <a:effectLst/>
                <a:latin typeface="Times New Roman" panose="02020603050405020304" pitchFamily="18" charset="0"/>
                <a:cs typeface="Times New Roman" panose="02020603050405020304" pitchFamily="18" charset="0"/>
              </a:rPr>
            </a:br>
            <a:endParaRPr lang="en-IN" sz="1200" b="0" dirty="0">
              <a:effectLst/>
              <a:latin typeface="Times New Roman" panose="02020603050405020304" pitchFamily="18" charset="0"/>
              <a:cs typeface="Times New Roman" panose="02020603050405020304" pitchFamily="18" charset="0"/>
            </a:endParaRPr>
          </a:p>
          <a:p>
            <a:endParaRPr lang="en-IN" sz="1200" b="0" dirty="0">
              <a:effectLst/>
              <a:latin typeface="Times New Roman" panose="02020603050405020304" pitchFamily="18" charset="0"/>
              <a:cs typeface="Times New Roman" panose="02020603050405020304" pitchFamily="18" charset="0"/>
            </a:endParaRPr>
          </a:p>
          <a:p>
            <a:br>
              <a:rPr lang="en-IN" sz="1200" b="0" dirty="0">
                <a:effectLst/>
                <a:latin typeface="Times New Roman" panose="02020603050405020304" pitchFamily="18" charset="0"/>
                <a:cs typeface="Times New Roman" panose="02020603050405020304" pitchFamily="18" charset="0"/>
              </a:rPr>
            </a:br>
            <a:endParaRPr lang="en-IN" sz="12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38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206BE-34E2-0716-8356-5F9221D93B1A}"/>
              </a:ext>
            </a:extLst>
          </p:cNvPr>
          <p:cNvSpPr txBox="1"/>
          <p:nvPr/>
        </p:nvSpPr>
        <p:spPr>
          <a:xfrm>
            <a:off x="1688285" y="587229"/>
            <a:ext cx="6094602"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RESULTS</a:t>
            </a:r>
            <a:endParaRPr lang="en-IN" sz="4800" dirty="0"/>
          </a:p>
        </p:txBody>
      </p:sp>
      <p:pic>
        <p:nvPicPr>
          <p:cNvPr id="5" name="Picture 4">
            <a:extLst>
              <a:ext uri="{FF2B5EF4-FFF2-40B4-BE49-F238E27FC236}">
                <a16:creationId xmlns:a16="http://schemas.microsoft.com/office/drawing/2014/main" id="{8A03B3F5-D805-531C-54D7-C8C3AEBB1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339" y="0"/>
            <a:ext cx="6921896" cy="3349188"/>
          </a:xfrm>
          <a:prstGeom prst="rect">
            <a:avLst/>
          </a:prstGeom>
        </p:spPr>
      </p:pic>
      <p:pic>
        <p:nvPicPr>
          <p:cNvPr id="7" name="Picture 6">
            <a:extLst>
              <a:ext uri="{FF2B5EF4-FFF2-40B4-BE49-F238E27FC236}">
                <a16:creationId xmlns:a16="http://schemas.microsoft.com/office/drawing/2014/main" id="{CBEA758C-A5D4-A5C3-46DE-D33E195E2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792" y="3429000"/>
            <a:ext cx="6914443" cy="3349183"/>
          </a:xfrm>
          <a:prstGeom prst="rect">
            <a:avLst/>
          </a:prstGeom>
        </p:spPr>
      </p:pic>
    </p:spTree>
    <p:extLst>
      <p:ext uri="{BB962C8B-B14F-4D97-AF65-F5344CB8AC3E}">
        <p14:creationId xmlns:p14="http://schemas.microsoft.com/office/powerpoint/2010/main" val="1620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B814-E52E-717F-9DD5-74D38D5AA04C}"/>
              </a:ext>
            </a:extLst>
          </p:cNvPr>
          <p:cNvSpPr>
            <a:spLocks noGrp="1"/>
          </p:cNvSpPr>
          <p:nvPr>
            <p:ph type="title"/>
          </p:nvPr>
        </p:nvSpPr>
        <p:spPr>
          <a:xfrm>
            <a:off x="-1027409" y="604008"/>
            <a:ext cx="8911687" cy="1280890"/>
          </a:xfrm>
        </p:spPr>
        <p:txBody>
          <a:bodyPr>
            <a:normAutofit/>
          </a:bodyPr>
          <a:lstStyle/>
          <a:p>
            <a:pPr algn="ctr"/>
            <a:r>
              <a:rPr lang="en-US" sz="4800" b="1" dirty="0">
                <a:latin typeface="Times New Roman" panose="02020603050405020304" pitchFamily="18" charset="0"/>
                <a:cs typeface="Times New Roman" panose="02020603050405020304" pitchFamily="18" charset="0"/>
              </a:rPr>
              <a:t>CONTENTS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2452C7-3903-C8B3-F98C-C864C486CDB8}"/>
              </a:ext>
            </a:extLst>
          </p:cNvPr>
          <p:cNvSpPr>
            <a:spLocks noGrp="1"/>
          </p:cNvSpPr>
          <p:nvPr>
            <p:ph idx="1"/>
          </p:nvPr>
        </p:nvSpPr>
        <p:spPr>
          <a:xfrm>
            <a:off x="6692260" y="83890"/>
            <a:ext cx="4986403" cy="5482701"/>
          </a:xfrm>
        </p:spPr>
        <p:txBody>
          <a:bodyPr>
            <a:noAutofit/>
          </a:bodyPr>
          <a:lstStyle/>
          <a:p>
            <a:pPr>
              <a:lnSpc>
                <a:spcPct val="120000"/>
              </a:lnSpc>
            </a:pPr>
            <a:r>
              <a:rPr lang="en-US" sz="1500" dirty="0">
                <a:latin typeface="Times New Roman" panose="02020603050405020304" pitchFamily="18" charset="0"/>
                <a:cs typeface="Times New Roman" panose="02020603050405020304" pitchFamily="18" charset="0"/>
              </a:rPr>
              <a:t>Abstract</a:t>
            </a:r>
          </a:p>
          <a:p>
            <a:pPr>
              <a:lnSpc>
                <a:spcPct val="120000"/>
              </a:lnSpc>
            </a:pPr>
            <a:r>
              <a:rPr lang="en-US" sz="1500" dirty="0">
                <a:latin typeface="Times New Roman" panose="02020603050405020304" pitchFamily="18" charset="0"/>
                <a:cs typeface="Times New Roman" panose="02020603050405020304" pitchFamily="18" charset="0"/>
              </a:rPr>
              <a:t>Introduction</a:t>
            </a:r>
          </a:p>
          <a:p>
            <a:pPr>
              <a:lnSpc>
                <a:spcPct val="120000"/>
              </a:lnSpc>
            </a:pPr>
            <a:r>
              <a:rPr lang="en-US" sz="1500" dirty="0">
                <a:latin typeface="Times New Roman" panose="02020603050405020304" pitchFamily="18" charset="0"/>
                <a:cs typeface="Times New Roman" panose="02020603050405020304" pitchFamily="18" charset="0"/>
              </a:rPr>
              <a:t>Existing system</a:t>
            </a:r>
          </a:p>
          <a:p>
            <a:pPr>
              <a:lnSpc>
                <a:spcPct val="120000"/>
              </a:lnSpc>
            </a:pPr>
            <a:r>
              <a:rPr lang="en-US" sz="1500" dirty="0">
                <a:latin typeface="Times New Roman" panose="02020603050405020304" pitchFamily="18" charset="0"/>
                <a:cs typeface="Times New Roman" panose="02020603050405020304" pitchFamily="18" charset="0"/>
              </a:rPr>
              <a:t>Disadvantages of existing system</a:t>
            </a:r>
          </a:p>
          <a:p>
            <a:pPr>
              <a:lnSpc>
                <a:spcPct val="120000"/>
              </a:lnSpc>
            </a:pPr>
            <a:r>
              <a:rPr lang="en-US" sz="1500" dirty="0">
                <a:latin typeface="Times New Roman" panose="02020603050405020304" pitchFamily="18" charset="0"/>
                <a:cs typeface="Times New Roman" panose="02020603050405020304" pitchFamily="18" charset="0"/>
              </a:rPr>
              <a:t>Proposed system</a:t>
            </a:r>
          </a:p>
          <a:p>
            <a:pPr>
              <a:lnSpc>
                <a:spcPct val="120000"/>
              </a:lnSpc>
            </a:pPr>
            <a:r>
              <a:rPr lang="en-US" sz="1500" dirty="0">
                <a:latin typeface="Times New Roman" panose="02020603050405020304" pitchFamily="18" charset="0"/>
                <a:cs typeface="Times New Roman" panose="02020603050405020304" pitchFamily="18" charset="0"/>
              </a:rPr>
              <a:t>Advantages of proposed system</a:t>
            </a:r>
          </a:p>
          <a:p>
            <a:pPr>
              <a:lnSpc>
                <a:spcPct val="120000"/>
              </a:lnSpc>
            </a:pPr>
            <a:r>
              <a:rPr lang="en-IN" sz="1500" dirty="0">
                <a:latin typeface="Times New Roman" panose="02020603050405020304" pitchFamily="18" charset="0"/>
                <a:cs typeface="Times New Roman" panose="02020603050405020304" pitchFamily="18" charset="0"/>
              </a:rPr>
              <a:t>Hardware and software requirements</a:t>
            </a:r>
          </a:p>
          <a:p>
            <a:pPr>
              <a:lnSpc>
                <a:spcPct val="120000"/>
              </a:lnSpc>
            </a:pPr>
            <a:r>
              <a:rPr lang="en-IN" sz="1500" dirty="0">
                <a:latin typeface="Times New Roman" panose="02020603050405020304" pitchFamily="18" charset="0"/>
                <a:cs typeface="Times New Roman" panose="02020603050405020304" pitchFamily="18" charset="0"/>
              </a:rPr>
              <a:t>Novelty</a:t>
            </a:r>
          </a:p>
          <a:p>
            <a:pPr>
              <a:lnSpc>
                <a:spcPct val="120000"/>
              </a:lnSpc>
            </a:pPr>
            <a:r>
              <a:rPr lang="en-IN" sz="1500" dirty="0">
                <a:latin typeface="Times New Roman" panose="02020603050405020304" pitchFamily="18" charset="0"/>
                <a:cs typeface="Times New Roman" panose="02020603050405020304" pitchFamily="18" charset="0"/>
              </a:rPr>
              <a:t>Architecture</a:t>
            </a:r>
          </a:p>
          <a:p>
            <a:pPr>
              <a:lnSpc>
                <a:spcPct val="120000"/>
              </a:lnSpc>
            </a:pPr>
            <a:r>
              <a:rPr lang="en-US" sz="15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IN" sz="1500" dirty="0">
              <a:latin typeface="Times New Roman" panose="02020603050405020304" pitchFamily="18" charset="0"/>
              <a:cs typeface="Times New Roman" panose="02020603050405020304" pitchFamily="18" charset="0"/>
            </a:endParaRPr>
          </a:p>
          <a:p>
            <a:pPr>
              <a:lnSpc>
                <a:spcPct val="120000"/>
              </a:lnSpc>
            </a:pPr>
            <a:r>
              <a:rPr lang="en-IN" sz="1500" dirty="0">
                <a:latin typeface="Times New Roman" panose="02020603050405020304" pitchFamily="18" charset="0"/>
                <a:cs typeface="Times New Roman" panose="02020603050405020304" pitchFamily="18" charset="0"/>
              </a:rPr>
              <a:t>UML Diagrams</a:t>
            </a:r>
          </a:p>
          <a:p>
            <a:pPr>
              <a:lnSpc>
                <a:spcPct val="120000"/>
              </a:lnSpc>
            </a:pPr>
            <a:r>
              <a:rPr lang="en-IN" sz="1500" dirty="0">
                <a:latin typeface="Times New Roman" panose="02020603050405020304" pitchFamily="18" charset="0"/>
                <a:cs typeface="Times New Roman" panose="02020603050405020304" pitchFamily="18" charset="0"/>
              </a:rPr>
              <a:t>Sample Code</a:t>
            </a:r>
          </a:p>
          <a:p>
            <a:pPr>
              <a:lnSpc>
                <a:spcPct val="120000"/>
              </a:lnSpc>
            </a:pPr>
            <a:r>
              <a:rPr lang="en-IN" sz="1500" dirty="0">
                <a:latin typeface="Times New Roman" panose="02020603050405020304" pitchFamily="18" charset="0"/>
                <a:cs typeface="Times New Roman" panose="02020603050405020304" pitchFamily="18" charset="0"/>
              </a:rPr>
              <a:t>Results</a:t>
            </a:r>
          </a:p>
          <a:p>
            <a:pPr>
              <a:lnSpc>
                <a:spcPct val="120000"/>
              </a:lnSpc>
            </a:pPr>
            <a:r>
              <a:rPr lang="en-IN" sz="1500" dirty="0">
                <a:latin typeface="Times New Roman" panose="02020603050405020304" pitchFamily="18" charset="0"/>
                <a:cs typeface="Times New Roman" panose="02020603050405020304" pitchFamily="18" charset="0"/>
              </a:rPr>
              <a:t>Conclusion</a:t>
            </a:r>
          </a:p>
          <a:p>
            <a:pPr>
              <a:lnSpc>
                <a:spcPct val="120000"/>
              </a:lnSpc>
            </a:pPr>
            <a:r>
              <a:rPr lang="en-IN" sz="1500" dirty="0">
                <a:latin typeface="Times New Roman" panose="02020603050405020304" pitchFamily="18" charset="0"/>
                <a:cs typeface="Times New Roman" panose="02020603050405020304" pitchFamily="18" charset="0"/>
              </a:rPr>
              <a:t>Future Scope</a:t>
            </a:r>
          </a:p>
          <a:p>
            <a:pPr>
              <a:lnSpc>
                <a:spcPct val="120000"/>
              </a:lnSpc>
            </a:pPr>
            <a:r>
              <a:rPr lang="en-IN" sz="1500" dirty="0">
                <a:latin typeface="Times New Roman" panose="02020603050405020304" pitchFamily="18" charset="0"/>
                <a:cs typeface="Times New Roman" panose="02020603050405020304" pitchFamily="18" charset="0"/>
              </a:rPr>
              <a:t>References</a:t>
            </a:r>
          </a:p>
          <a:p>
            <a:pPr>
              <a:lnSpc>
                <a:spcPct val="120000"/>
              </a:lnSpc>
            </a:pPr>
            <a:r>
              <a:rPr lang="en-IN" sz="1500" dirty="0" err="1">
                <a:latin typeface="Times New Roman" panose="02020603050405020304" pitchFamily="18" charset="0"/>
                <a:cs typeface="Times New Roman" panose="02020603050405020304" pitchFamily="18" charset="0"/>
              </a:rPr>
              <a:t>Github</a:t>
            </a:r>
            <a:r>
              <a:rPr lang="en-IN" sz="1500" dirty="0">
                <a:latin typeface="Times New Roman" panose="02020603050405020304" pitchFamily="18" charset="0"/>
                <a:cs typeface="Times New Roman" panose="02020603050405020304" pitchFamily="18" charset="0"/>
              </a:rPr>
              <a:t> Link</a:t>
            </a:r>
          </a:p>
          <a:p>
            <a:pPr marL="0" indent="0">
              <a:lnSpc>
                <a:spcPct val="120000"/>
              </a:lnSpc>
              <a:buNone/>
            </a:pPr>
            <a:endParaRPr lang="en-IN" sz="1500" dirty="0">
              <a:latin typeface="Times New Roman" panose="02020603050405020304" pitchFamily="18" charset="0"/>
              <a:cs typeface="Times New Roman" panose="02020603050405020304" pitchFamily="18" charset="0"/>
            </a:endParaRPr>
          </a:p>
        </p:txBody>
      </p:sp>
      <p:pic>
        <p:nvPicPr>
          <p:cNvPr id="1026" name="Picture 2" descr="Phishing: Saiba como se Proteger - TecniMobile">
            <a:extLst>
              <a:ext uri="{FF2B5EF4-FFF2-40B4-BE49-F238E27FC236}">
                <a16:creationId xmlns:a16="http://schemas.microsoft.com/office/drawing/2014/main" id="{89C3DC95-65EC-90B2-F82A-9D4636E05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794" y="3638793"/>
            <a:ext cx="3667562" cy="245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FC684-550B-C996-2B8F-423404B8582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CDA6B62-B600-4024-51D4-063BAD9F9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786" y="3512418"/>
            <a:ext cx="6914443" cy="3345582"/>
          </a:xfrm>
          <a:prstGeom prst="rect">
            <a:avLst/>
          </a:prstGeom>
        </p:spPr>
      </p:pic>
      <p:pic>
        <p:nvPicPr>
          <p:cNvPr id="9" name="Picture 8">
            <a:extLst>
              <a:ext uri="{FF2B5EF4-FFF2-40B4-BE49-F238E27FC236}">
                <a16:creationId xmlns:a16="http://schemas.microsoft.com/office/drawing/2014/main" id="{EA07035B-D5AC-CE6C-65C8-4253961D0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687" y="83417"/>
            <a:ext cx="6921896" cy="3345583"/>
          </a:xfrm>
          <a:prstGeom prst="rect">
            <a:avLst/>
          </a:prstGeom>
        </p:spPr>
      </p:pic>
    </p:spTree>
    <p:extLst>
      <p:ext uri="{BB962C8B-B14F-4D97-AF65-F5344CB8AC3E}">
        <p14:creationId xmlns:p14="http://schemas.microsoft.com/office/powerpoint/2010/main" val="326258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4E83D-E9D9-C8DB-B017-3552EF251CF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6E79C43E-1EFE-C1E8-9E55-02D679A97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916" y="3515593"/>
            <a:ext cx="6915325" cy="3342407"/>
          </a:xfrm>
          <a:prstGeom prst="rect">
            <a:avLst/>
          </a:prstGeom>
        </p:spPr>
      </p:pic>
      <p:pic>
        <p:nvPicPr>
          <p:cNvPr id="13" name="Picture 12">
            <a:extLst>
              <a:ext uri="{FF2B5EF4-FFF2-40B4-BE49-F238E27FC236}">
                <a16:creationId xmlns:a16="http://schemas.microsoft.com/office/drawing/2014/main" id="{B276035E-0580-1EE1-82E4-863D36A0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183" y="86593"/>
            <a:ext cx="6915325" cy="3342407"/>
          </a:xfrm>
          <a:prstGeom prst="rect">
            <a:avLst/>
          </a:prstGeom>
        </p:spPr>
      </p:pic>
    </p:spTree>
    <p:extLst>
      <p:ext uri="{BB962C8B-B14F-4D97-AF65-F5344CB8AC3E}">
        <p14:creationId xmlns:p14="http://schemas.microsoft.com/office/powerpoint/2010/main" val="411370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7C8BE-75D6-9C23-56D2-B4E87ABD90C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E17CD17-4CF5-F2B1-32FD-453C27FAA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675" y="3511991"/>
            <a:ext cx="6915325" cy="3346009"/>
          </a:xfrm>
          <a:prstGeom prst="rect">
            <a:avLst/>
          </a:prstGeom>
        </p:spPr>
      </p:pic>
      <p:pic>
        <p:nvPicPr>
          <p:cNvPr id="3" name="Picture 2">
            <a:extLst>
              <a:ext uri="{FF2B5EF4-FFF2-40B4-BE49-F238E27FC236}">
                <a16:creationId xmlns:a16="http://schemas.microsoft.com/office/drawing/2014/main" id="{E34C06D3-BDB1-B570-A674-630A7FB05F82}"/>
              </a:ext>
            </a:extLst>
          </p:cNvPr>
          <p:cNvPicPr>
            <a:picLocks noChangeAspect="1"/>
          </p:cNvPicPr>
          <p:nvPr/>
        </p:nvPicPr>
        <p:blipFill>
          <a:blip r:embed="rId3"/>
          <a:stretch>
            <a:fillRect/>
          </a:stretch>
        </p:blipFill>
        <p:spPr>
          <a:xfrm>
            <a:off x="1617415" y="0"/>
            <a:ext cx="7098746" cy="3438165"/>
          </a:xfrm>
          <a:prstGeom prst="rect">
            <a:avLst/>
          </a:prstGeom>
        </p:spPr>
      </p:pic>
    </p:spTree>
    <p:extLst>
      <p:ext uri="{BB962C8B-B14F-4D97-AF65-F5344CB8AC3E}">
        <p14:creationId xmlns:p14="http://schemas.microsoft.com/office/powerpoint/2010/main" val="171523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19B3-0067-08E3-F774-82405D87BD35}"/>
              </a:ext>
            </a:extLst>
          </p:cNvPr>
          <p:cNvSpPr>
            <a:spLocks noGrp="1"/>
          </p:cNvSpPr>
          <p:nvPr>
            <p:ph type="title"/>
          </p:nvPr>
        </p:nvSpPr>
        <p:spPr>
          <a:xfrm>
            <a:off x="2044335" y="607332"/>
            <a:ext cx="8911687" cy="1280890"/>
          </a:xfrm>
        </p:spPr>
        <p:txBody>
          <a:bodyPr>
            <a:normAutofit/>
          </a:bodyPr>
          <a:lstStyle/>
          <a:p>
            <a:r>
              <a:rPr lang="en-US" sz="4800" b="1" dirty="0">
                <a:effectLst/>
                <a:latin typeface="Times New Roman" panose="02020603050405020304" pitchFamily="18" charset="0"/>
                <a:ea typeface="Calibri" panose="020F0502020204030204" pitchFamily="34" charset="0"/>
              </a:rPr>
              <a:t>CONCLUSION</a:t>
            </a:r>
            <a:endParaRPr lang="en-IN" sz="4800" dirty="0"/>
          </a:p>
        </p:txBody>
      </p:sp>
      <p:sp>
        <p:nvSpPr>
          <p:cNvPr id="3" name="Content Placeholder 2">
            <a:extLst>
              <a:ext uri="{FF2B5EF4-FFF2-40B4-BE49-F238E27FC236}">
                <a16:creationId xmlns:a16="http://schemas.microsoft.com/office/drawing/2014/main" id="{EFBA92C1-56AD-797A-77AD-7D0188C9D7B0}"/>
              </a:ext>
            </a:extLst>
          </p:cNvPr>
          <p:cNvSpPr>
            <a:spLocks noGrp="1"/>
          </p:cNvSpPr>
          <p:nvPr>
            <p:ph idx="1"/>
          </p:nvPr>
        </p:nvSpPr>
        <p:spPr>
          <a:xfrm>
            <a:off x="2589212" y="2133600"/>
            <a:ext cx="8366810" cy="3777622"/>
          </a:xfrm>
        </p:spPr>
        <p:txBody>
          <a:bodyPr>
            <a:noAutofit/>
          </a:bodyPr>
          <a:lstStyle/>
          <a:p>
            <a:pPr marL="0" indent="0" algn="just">
              <a:buNone/>
            </a:pPr>
            <a:r>
              <a:rPr lang="en-US" sz="2400" dirty="0">
                <a:effectLst/>
                <a:latin typeface="Times New Roman" panose="02020603050405020304" pitchFamily="18" charset="0"/>
                <a:ea typeface="Calibri" panose="020F0502020204030204" pitchFamily="34" charset="0"/>
              </a:rPr>
              <a:t>In conclusion, this study presents a novel approach to phishing URL detection, focusing on login pages for both legitimate and phishing classifications. By addressing false positives, showcasing temporal model accuracy trends, and uncovering phishing tactics, the research provides valuable insights. The creation of the PILU-90K dataset and the successful application of a Logistic Regression model underscore the significance of the proposed methodology in real-case scenarios.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196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CDF348-BA27-7BE5-0236-D184EEDD9E39}"/>
              </a:ext>
            </a:extLst>
          </p:cNvPr>
          <p:cNvSpPr txBox="1"/>
          <p:nvPr/>
        </p:nvSpPr>
        <p:spPr>
          <a:xfrm>
            <a:off x="2032000" y="587494"/>
            <a:ext cx="6096000"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FUTURE SCOPE</a:t>
            </a:r>
            <a:endParaRPr lang="en-IN" sz="4800" dirty="0"/>
          </a:p>
        </p:txBody>
      </p:sp>
      <p:sp>
        <p:nvSpPr>
          <p:cNvPr id="4" name="TextBox 3">
            <a:extLst>
              <a:ext uri="{FF2B5EF4-FFF2-40B4-BE49-F238E27FC236}">
                <a16:creationId xmlns:a16="http://schemas.microsoft.com/office/drawing/2014/main" id="{36897BC6-8D05-B879-13C8-779C86FE2E40}"/>
              </a:ext>
            </a:extLst>
          </p:cNvPr>
          <p:cNvSpPr txBox="1"/>
          <p:nvPr/>
        </p:nvSpPr>
        <p:spPr>
          <a:xfrm>
            <a:off x="2978093" y="1727456"/>
            <a:ext cx="8456102" cy="4893647"/>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feature scope encompasses a range of functionalities crucial for developing an effective phishing URL detection system. This includes analyzing URLs, employing machine learning and deep learning models for classification, utilizing various feature extraction techniques, conducting temporal analysis to detect patterns over time, analyzing phishing domains, implementing strategies for reducing false positives, managing datasets, designing user-friendly interfaces, evaluating performance metrics, integrating with existing security systems, and ensuring scalability and efficiency to handle large volumes of data in real-time or near-real-time environments. These features collectively enable the system to accurately identify phishing URLs and enhance overall cybersecurity measures.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6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384DEB-30A7-96D0-3CD2-73A371729D4C}"/>
              </a:ext>
            </a:extLst>
          </p:cNvPr>
          <p:cNvSpPr txBox="1"/>
          <p:nvPr/>
        </p:nvSpPr>
        <p:spPr>
          <a:xfrm>
            <a:off x="1814119" y="524203"/>
            <a:ext cx="6094602"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REFERENCES</a:t>
            </a:r>
            <a:endParaRPr lang="en-IN" sz="4800" dirty="0"/>
          </a:p>
        </p:txBody>
      </p:sp>
      <p:sp>
        <p:nvSpPr>
          <p:cNvPr id="5" name="TextBox 4">
            <a:extLst>
              <a:ext uri="{FF2B5EF4-FFF2-40B4-BE49-F238E27FC236}">
                <a16:creationId xmlns:a16="http://schemas.microsoft.com/office/drawing/2014/main" id="{68D7091D-AD2C-3183-027D-FA062D9C37C8}"/>
              </a:ext>
            </a:extLst>
          </p:cNvPr>
          <p:cNvSpPr txBox="1"/>
          <p:nvPr/>
        </p:nvSpPr>
        <p:spPr>
          <a:xfrm>
            <a:off x="1814119" y="1285659"/>
            <a:ext cx="10131804" cy="5475666"/>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 Statista. (2020).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Adoption Rate of Emerging Technologies in Organizations</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Worldwide as of 2020</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Accessed: Sep. 12, 2021. [Online]. Available:</a:t>
            </a:r>
            <a:endParaRPr lang="en-IN"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https://www.statista.com/statistics/661164/worldwide-cio-surveyoperati%onal-priorities/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[2] R. De', N. Pandey, and A. Pal, ``Impact of digital surge during COVID-19 pandemic: A viewpoint on research and practice,''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Int. J. Inf.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Manage.</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,vol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55, Dec. 2020, Art. no. 102171.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[3] P. Patel, D. M. Sarno, J. E. Lewis, M.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Shoss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 B.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Neider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and C. J.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Bohil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,``Perceptual representation of spam and phishing emails,''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Appl.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Cognit.Psychol</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vol. 33, no. 6, pp. 1296_1304, Nov. 2019.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 J. A. Chaudhry, S. A. Chaudhry, and R. G. Rittenhouse, ``Phishing attacks</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and defenses,''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Int. J.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Secur</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Appl.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vol. 10, no. 1, pp. 247_256, 2016.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[5] M.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Hijji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and G. Alam, ``A multivocal literature review on growing</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social engineering based cyber-attacks/threats during the COVID-19</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pandemic: Challenges and prospective solutions,''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IEEE Access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vol. 9,pp. 7152_7169, 2021.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 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Alzahrani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``Coronavirus social engineering attacks: Issues and</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recommendations,''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Int. J. Adv.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Sci. Appl.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vol. 11, no. 5,pp. 154_161, 2020.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[7]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Phishing Activity Trends Report 3Q</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Anti-Phishing Working Group,</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International, 2017. Accessed: Sep. 12, 2021.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1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2C71FC-8FDF-873B-B45E-2FD1EFEA3350}"/>
              </a:ext>
            </a:extLst>
          </p:cNvPr>
          <p:cNvSpPr txBox="1"/>
          <p:nvPr/>
        </p:nvSpPr>
        <p:spPr>
          <a:xfrm>
            <a:off x="1872842" y="616482"/>
            <a:ext cx="6094602"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GITHUB LINK</a:t>
            </a:r>
            <a:endParaRPr lang="en-IN" sz="4800" dirty="0"/>
          </a:p>
        </p:txBody>
      </p:sp>
      <p:sp>
        <p:nvSpPr>
          <p:cNvPr id="5" name="TextBox 4">
            <a:extLst>
              <a:ext uri="{FF2B5EF4-FFF2-40B4-BE49-F238E27FC236}">
                <a16:creationId xmlns:a16="http://schemas.microsoft.com/office/drawing/2014/main" id="{8E435AE4-BCEF-32C3-8CF0-B70E52D05F95}"/>
              </a:ext>
            </a:extLst>
          </p:cNvPr>
          <p:cNvSpPr txBox="1"/>
          <p:nvPr/>
        </p:nvSpPr>
        <p:spPr>
          <a:xfrm>
            <a:off x="3005356" y="2516507"/>
            <a:ext cx="7984222" cy="83099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https://github.com/venkatasairao/Phishing_URL_Detection-A_Real_Case_Scenario_Through_Login_URLs</a:t>
            </a:r>
          </a:p>
        </p:txBody>
      </p:sp>
    </p:spTree>
    <p:extLst>
      <p:ext uri="{BB962C8B-B14F-4D97-AF65-F5344CB8AC3E}">
        <p14:creationId xmlns:p14="http://schemas.microsoft.com/office/powerpoint/2010/main" val="302731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00D5-8D96-337E-0124-B2B2CCE16E37}"/>
              </a:ext>
            </a:extLst>
          </p:cNvPr>
          <p:cNvSpPr>
            <a:spLocks noGrp="1"/>
          </p:cNvSpPr>
          <p:nvPr>
            <p:ph type="title"/>
          </p:nvPr>
        </p:nvSpPr>
        <p:spPr>
          <a:xfrm>
            <a:off x="-110564" y="2766218"/>
            <a:ext cx="12415014" cy="1325563"/>
          </a:xfrm>
        </p:spPr>
        <p:txBody>
          <a:bodyPr>
            <a:noAutofit/>
          </a:bodyPr>
          <a:lstStyle/>
          <a:p>
            <a:pPr algn="ctr"/>
            <a:r>
              <a:rPr lang="en-US" sz="9600" dirty="0">
                <a:latin typeface="Algerian" panose="04020705040A02060702" pitchFamily="82" charset="0"/>
              </a:rPr>
              <a:t>Thank you..!</a:t>
            </a:r>
            <a:endParaRPr lang="en-IN" sz="9600" dirty="0">
              <a:latin typeface="Algerian" panose="04020705040A02060702" pitchFamily="82" charset="0"/>
            </a:endParaRPr>
          </a:p>
        </p:txBody>
      </p:sp>
      <p:sp>
        <p:nvSpPr>
          <p:cNvPr id="3" name="Content Placeholder 2">
            <a:extLst>
              <a:ext uri="{FF2B5EF4-FFF2-40B4-BE49-F238E27FC236}">
                <a16:creationId xmlns:a16="http://schemas.microsoft.com/office/drawing/2014/main" id="{2B6C88ED-F123-E044-9DED-D7591CF3E771}"/>
              </a:ext>
            </a:extLst>
          </p:cNvPr>
          <p:cNvSpPr>
            <a:spLocks noGrp="1"/>
          </p:cNvSpPr>
          <p:nvPr>
            <p:ph idx="1"/>
          </p:nvPr>
        </p:nvSpPr>
        <p:spPr>
          <a:xfrm>
            <a:off x="390525" y="7092950"/>
            <a:ext cx="10515600" cy="4351338"/>
          </a:xfrm>
        </p:spPr>
        <p:txBody>
          <a:bodyPr/>
          <a:lstStyle/>
          <a:p>
            <a:endParaRPr lang="en-IN" dirty="0"/>
          </a:p>
        </p:txBody>
      </p:sp>
      <p:pic>
        <p:nvPicPr>
          <p:cNvPr id="5122" name="Picture 2" descr="Sugar Fix Style">
            <a:extLst>
              <a:ext uri="{FF2B5EF4-FFF2-40B4-BE49-F238E27FC236}">
                <a16:creationId xmlns:a16="http://schemas.microsoft.com/office/drawing/2014/main" id="{D726E017-4B22-FE8C-68FA-53BD50564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3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7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8A4E-C0E4-55CF-0286-487E3E20B422}"/>
              </a:ext>
            </a:extLst>
          </p:cNvPr>
          <p:cNvSpPr>
            <a:spLocks noGrp="1"/>
          </p:cNvSpPr>
          <p:nvPr>
            <p:ph type="title"/>
          </p:nvPr>
        </p:nvSpPr>
        <p:spPr>
          <a:xfrm>
            <a:off x="2988036" y="590244"/>
            <a:ext cx="8911687" cy="1280890"/>
          </a:xfrm>
        </p:spPr>
        <p:txBody>
          <a:bodyPr>
            <a:normAutofit/>
          </a:bodyPr>
          <a:lstStyle/>
          <a:p>
            <a:r>
              <a:rPr lang="en-US" sz="4800" b="1" dirty="0">
                <a:latin typeface="Times New Roman" panose="02020603050405020304" pitchFamily="18" charset="0"/>
                <a:cs typeface="Times New Roman" panose="02020603050405020304" pitchFamily="18" charset="0"/>
              </a:rPr>
              <a:t>ABSTRACT</a:t>
            </a:r>
            <a:endParaRPr lang="en-IN" sz="4800" dirty="0"/>
          </a:p>
        </p:txBody>
      </p:sp>
      <p:sp>
        <p:nvSpPr>
          <p:cNvPr id="3" name="Content Placeholder 2">
            <a:extLst>
              <a:ext uri="{FF2B5EF4-FFF2-40B4-BE49-F238E27FC236}">
                <a16:creationId xmlns:a16="http://schemas.microsoft.com/office/drawing/2014/main" id="{4F3181A3-834B-F9E9-35E5-32F11DC8C69C}"/>
              </a:ext>
            </a:extLst>
          </p:cNvPr>
          <p:cNvSpPr>
            <a:spLocks noGrp="1"/>
          </p:cNvSpPr>
          <p:nvPr>
            <p:ph idx="1"/>
          </p:nvPr>
        </p:nvSpPr>
        <p:spPr>
          <a:xfrm>
            <a:off x="1320800" y="1027289"/>
            <a:ext cx="10183812" cy="3777622"/>
          </a:xfrm>
        </p:spPr>
        <p:txBody>
          <a:bodyPr>
            <a:noAutofit/>
          </a:bodyPr>
          <a:lstStyle/>
          <a:p>
            <a:pPr marL="393192" indent="0" algn="just" rtl="0" eaLnBrk="1" latinLnBrk="0" hangingPunct="1">
              <a:spcBef>
                <a:spcPts val="1000"/>
              </a:spcBef>
              <a:spcAft>
                <a:spcPts val="0"/>
              </a:spcAft>
              <a:buClr>
                <a:srgbClr val="5FCBEF"/>
              </a:buClr>
              <a:buSzPct val="80000"/>
              <a:buNone/>
            </a:pPr>
            <a:endPar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endParaRPr>
          </a:p>
          <a:p>
            <a:pPr marL="740664" indent="-347472" algn="just"/>
            <a:r>
              <a:rPr lang="en-US" sz="2400" dirty="0">
                <a:latin typeface="Times New Roman" panose="02020603050405020304" pitchFamily="18" charset="0"/>
                <a:cs typeface="Times New Roman" panose="02020603050405020304" pitchFamily="18" charset="0"/>
              </a:rPr>
              <a:t>Phishing is a social engineering cyberattack where criminals deceive users to obtain their credentials through a login form that submits the data to a malicious server</a:t>
            </a:r>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a:t>
            </a:r>
          </a:p>
          <a:p>
            <a:pPr marL="740664" indent="-347472" algn="just" rtl="0" eaLnBrk="1" latinLnBrk="0" hangingPunct="1">
              <a:spcBef>
                <a:spcPts val="1000"/>
              </a:spcBef>
              <a:spcAft>
                <a:spcPts val="0"/>
              </a:spcAft>
            </a:pPr>
            <a:r>
              <a:rPr lang="en-US" sz="2400" dirty="0">
                <a:latin typeface="Times New Roman" panose="02020603050405020304" pitchFamily="18" charset="0"/>
                <a:cs typeface="Times New Roman" panose="02020603050405020304" pitchFamily="18" charset="0"/>
              </a:rPr>
              <a:t>we use datasets from different years to show how models decrease their accuracy over time by training a base model with old datasets and testing it with recent URLs</a:t>
            </a:r>
          </a:p>
          <a:p>
            <a:pPr marL="740664" indent="-347472" algn="just" rtl="0" eaLnBrk="1" latinLnBrk="0" hangingPunct="1">
              <a:spcBef>
                <a:spcPts val="1000"/>
              </a:spcBef>
              <a:spcAft>
                <a:spcPts val="0"/>
              </a:spcAft>
            </a:pPr>
            <a:r>
              <a:rPr lang="en-US" sz="2400" dirty="0">
                <a:latin typeface="Times New Roman" panose="02020603050405020304" pitchFamily="18" charset="0"/>
                <a:cs typeface="Times New Roman" panose="02020603050405020304" pitchFamily="18" charset="0"/>
              </a:rPr>
              <a:t>we have created a new dataset named Phishing Index Login URL (PILU-90K), which is composed of 60K legitimate URLs, including index and login websites, and 30K phishing URLs.</a:t>
            </a:r>
          </a:p>
          <a:p>
            <a:pPr marL="740664" indent="-347472" algn="just" rtl="0" eaLnBrk="1" latinLnBrk="0" hangingPunct="1">
              <a:spcBef>
                <a:spcPts val="1000"/>
              </a:spcBef>
              <a:spcAft>
                <a:spcPts val="0"/>
              </a:spcAft>
            </a:pPr>
            <a:r>
              <a:rPr lang="en-US" sz="2400" dirty="0">
                <a:latin typeface="Times New Roman" panose="02020603050405020304" pitchFamily="18" charset="0"/>
                <a:cs typeface="Times New Roman" panose="02020603050405020304" pitchFamily="18" charset="0"/>
              </a:rPr>
              <a:t>we obtains 96.50% accuracy on the introduced login URL dataset. </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67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E9E8-0820-69F6-3BE7-A862EA25C939}"/>
              </a:ext>
            </a:extLst>
          </p:cNvPr>
          <p:cNvSpPr>
            <a:spLocks noGrp="1"/>
          </p:cNvSpPr>
          <p:nvPr>
            <p:ph type="title"/>
          </p:nvPr>
        </p:nvSpPr>
        <p:spPr>
          <a:xfrm>
            <a:off x="3077270" y="581335"/>
            <a:ext cx="9682153" cy="1665499"/>
          </a:xfrm>
        </p:spPr>
        <p:txBody>
          <a:bodyPr>
            <a:normAutofit/>
          </a:bodyPr>
          <a:lstStyle/>
          <a:p>
            <a:pPr algn="ctr"/>
            <a:r>
              <a:rPr lang="en-US" sz="4800" b="1" dirty="0">
                <a:latin typeface="Times New Roman" panose="02020603050405020304" pitchFamily="18" charset="0"/>
                <a:cs typeface="Times New Roman" panose="02020603050405020304" pitchFamily="18" charset="0"/>
              </a:rPr>
              <a:t>INTRODUCTION</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E52A55-029B-05E8-A4AC-35047EA5D102}"/>
              </a:ext>
            </a:extLst>
          </p:cNvPr>
          <p:cNvSpPr>
            <a:spLocks noGrp="1"/>
          </p:cNvSpPr>
          <p:nvPr>
            <p:ph idx="1"/>
          </p:nvPr>
        </p:nvSpPr>
        <p:spPr>
          <a:xfrm>
            <a:off x="3803902" y="1755128"/>
            <a:ext cx="8228891" cy="5999388"/>
          </a:xfrm>
        </p:spPr>
        <p:txBody>
          <a:bodyPr>
            <a:noAutofit/>
          </a:bodyPr>
          <a:lstStyle/>
          <a:p>
            <a:pPr algn="just"/>
            <a:r>
              <a:rPr lang="en-US" sz="2400" dirty="0">
                <a:latin typeface="Times New Roman" panose="02020603050405020304" pitchFamily="18" charset="0"/>
                <a:cs typeface="Times New Roman" panose="02020603050405020304" pitchFamily="18" charset="0"/>
              </a:rPr>
              <a:t> Develop a phishing URL detection system for login pages using machine learning.</a:t>
            </a:r>
          </a:p>
          <a:p>
            <a:pPr algn="just"/>
            <a:r>
              <a:rPr lang="en-US" sz="2400" dirty="0">
                <a:latin typeface="Times New Roman" panose="02020603050405020304" pitchFamily="18" charset="0"/>
                <a:cs typeface="Times New Roman" panose="02020603050405020304" pitchFamily="18" charset="0"/>
              </a:rPr>
              <a:t>Collect and analyze datasets of legitimate and phishing URLs. </a:t>
            </a:r>
          </a:p>
          <a:p>
            <a:pPr algn="just"/>
            <a:r>
              <a:rPr lang="en-US" sz="2400" dirty="0">
                <a:latin typeface="Times New Roman" panose="02020603050405020304" pitchFamily="18" charset="0"/>
                <a:cs typeface="Times New Roman" panose="02020603050405020304" pitchFamily="18" charset="0"/>
              </a:rPr>
              <a:t>Train a model to distinguish between the two, considering common phishing tactics.</a:t>
            </a:r>
          </a:p>
          <a:p>
            <a:pPr algn="just"/>
            <a:r>
              <a:rPr lang="en-US" sz="2400" dirty="0">
                <a:latin typeface="Times New Roman" panose="02020603050405020304" pitchFamily="18" charset="0"/>
                <a:cs typeface="Times New Roman" panose="02020603050405020304" pitchFamily="18" charset="0"/>
              </a:rPr>
              <a:t> Implement a </a:t>
            </a:r>
            <a:r>
              <a:rPr lang="en-US" sz="2400" dirty="0" err="1">
                <a:latin typeface="Times New Roman" panose="02020603050405020304" pitchFamily="18" charset="0"/>
                <a:cs typeface="Times New Roman" panose="02020603050405020304" pitchFamily="18" charset="0"/>
              </a:rPr>
              <a:t>realtime</a:t>
            </a:r>
            <a:r>
              <a:rPr lang="en-US" sz="2400" dirty="0">
                <a:latin typeface="Times New Roman" panose="02020603050405020304" pitchFamily="18" charset="0"/>
                <a:cs typeface="Times New Roman" panose="02020603050405020304" pitchFamily="18" charset="0"/>
              </a:rPr>
              <a:t> analysis and alert system with a user-friendly interface. </a:t>
            </a:r>
          </a:p>
          <a:p>
            <a:pPr algn="just"/>
            <a:r>
              <a:rPr lang="en-US" sz="2400" dirty="0">
                <a:latin typeface="Times New Roman" panose="02020603050405020304" pitchFamily="18" charset="0"/>
                <a:cs typeface="Times New Roman" panose="02020603050405020304" pitchFamily="18" charset="0"/>
              </a:rPr>
              <a:t>Provide API integration and ongoing updates for adaptability.</a:t>
            </a:r>
          </a:p>
          <a:p>
            <a:pPr algn="just"/>
            <a:r>
              <a:rPr lang="en-US" sz="2400" dirty="0">
                <a:latin typeface="Times New Roman" panose="02020603050405020304" pitchFamily="18" charset="0"/>
                <a:cs typeface="Times New Roman" panose="02020603050405020304" pitchFamily="18" charset="0"/>
              </a:rPr>
              <a:t>Also we perform a frequency analysis over current phishing domains to identify different techniques carried out by phishers in their campaigns.</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2050" name="Picture 2" descr="Don't click that link! How to spot and prevent phishing attacks in your  inbox - CyberGuy">
            <a:extLst>
              <a:ext uri="{FF2B5EF4-FFF2-40B4-BE49-F238E27FC236}">
                <a16:creationId xmlns:a16="http://schemas.microsoft.com/office/drawing/2014/main" id="{9667C38A-09B2-E4C7-4C0C-0C9961DBD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07" y="2371985"/>
            <a:ext cx="3653406" cy="274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91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5ED1-AC3D-7DDB-5E0A-30CB5DE7044C}"/>
              </a:ext>
            </a:extLst>
          </p:cNvPr>
          <p:cNvSpPr>
            <a:spLocks noGrp="1"/>
          </p:cNvSpPr>
          <p:nvPr>
            <p:ph type="title"/>
          </p:nvPr>
        </p:nvSpPr>
        <p:spPr>
          <a:xfrm>
            <a:off x="580862" y="539445"/>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EXISTING SYSTEM</a:t>
            </a:r>
            <a:endParaRPr lang="en-IN" sz="4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A2DD7E6-81EA-F557-6E88-5E3D469F82E9}"/>
              </a:ext>
            </a:extLst>
          </p:cNvPr>
          <p:cNvSpPr>
            <a:spLocks noGrp="1"/>
          </p:cNvSpPr>
          <p:nvPr>
            <p:ph idx="1"/>
          </p:nvPr>
        </p:nvSpPr>
        <p:spPr>
          <a:xfrm>
            <a:off x="1761582" y="1563005"/>
            <a:ext cx="10289823" cy="5379662"/>
          </a:xfrm>
        </p:spPr>
        <p:txBody>
          <a:bodyPr>
            <a:noAutofit/>
          </a:bodyPr>
          <a:lstStyle/>
          <a:p>
            <a:pPr algn="just"/>
            <a:r>
              <a:rPr lang="en-US" sz="2400" dirty="0">
                <a:latin typeface="Times New Roman" panose="02020603050405020304" pitchFamily="18" charset="0"/>
                <a:cs typeface="Times New Roman" panose="02020603050405020304" pitchFamily="18" charset="0"/>
              </a:rPr>
              <a:t>Existing system independent from third services like Google Page Rank.</a:t>
            </a:r>
          </a:p>
          <a:p>
            <a:pPr algn="just"/>
            <a:r>
              <a:rPr lang="en-US" sz="2400" dirty="0">
                <a:latin typeface="Times New Roman" panose="02020603050405020304" pitchFamily="18" charset="0"/>
                <a:cs typeface="Times New Roman" panose="02020603050405020304" pitchFamily="18" charset="0"/>
              </a:rPr>
              <a:t>They used two handcrafted feature sets, extracted from the URL and the Document Object Model (DOM) of the website. </a:t>
            </a:r>
          </a:p>
          <a:p>
            <a:pPr algn="just"/>
            <a:r>
              <a:rPr lang="en-US" sz="2400" dirty="0">
                <a:latin typeface="Times New Roman" panose="02020603050405020304" pitchFamily="18" charset="0"/>
                <a:cs typeface="Times New Roman" panose="02020603050405020304" pitchFamily="18" charset="0"/>
              </a:rPr>
              <a:t>The first set has nine legacy features including a set of keywords, while the second has eight novel features which inform of whether the website's resources are loaded using SSL protocol or not. </a:t>
            </a:r>
          </a:p>
          <a:p>
            <a:pPr algn="just"/>
            <a:r>
              <a:rPr lang="en-US" sz="2400" dirty="0">
                <a:latin typeface="Times New Roman" panose="02020603050405020304" pitchFamily="18" charset="0"/>
                <a:cs typeface="Times New Roman" panose="02020603050405020304" pitchFamily="18" charset="0"/>
              </a:rPr>
              <a:t>They used </a:t>
            </a:r>
            <a:r>
              <a:rPr lang="en-US" sz="2400" dirty="0" err="1">
                <a:latin typeface="Times New Roman" panose="02020603050405020304" pitchFamily="18" charset="0"/>
                <a:cs typeface="Times New Roman" panose="02020603050405020304" pitchFamily="18" charset="0"/>
              </a:rPr>
              <a:t>Levenshtein</a:t>
            </a:r>
            <a:r>
              <a:rPr lang="en-US" sz="2400" dirty="0">
                <a:latin typeface="Times New Roman" panose="02020603050405020304" pitchFamily="18" charset="0"/>
                <a:cs typeface="Times New Roman" panose="02020603050405020304" pitchFamily="18" charset="0"/>
              </a:rPr>
              <a:t> distance to detect typo-squatting by comparing the website and resources URLs. </a:t>
            </a:r>
          </a:p>
          <a:p>
            <a:pPr algn="just"/>
            <a:r>
              <a:rPr lang="en-US" sz="2400" dirty="0">
                <a:latin typeface="Times New Roman" panose="02020603050405020304" pitchFamily="18" charset="0"/>
                <a:cs typeface="Times New Roman" panose="02020603050405020304" pitchFamily="18" charset="0"/>
              </a:rPr>
              <a:t>These features were used to train an SVM classifier and obtained an accuracy of 90.65% on their banking websites dataset.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35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FA56-AB8D-9BEF-54CB-338F12FB984C}"/>
              </a:ext>
            </a:extLst>
          </p:cNvPr>
          <p:cNvSpPr>
            <a:spLocks noGrp="1"/>
          </p:cNvSpPr>
          <p:nvPr>
            <p:ph type="title"/>
          </p:nvPr>
        </p:nvSpPr>
        <p:spPr>
          <a:xfrm>
            <a:off x="2208283" y="618258"/>
            <a:ext cx="9144763" cy="1320800"/>
          </a:xfrm>
        </p:spPr>
        <p:txBody>
          <a:bodyPr>
            <a:normAutofit/>
          </a:bodyPr>
          <a:lstStyle/>
          <a:p>
            <a:pPr algn="ctr"/>
            <a:r>
              <a:rPr lang="en-IN" sz="4800" b="1" dirty="0">
                <a:latin typeface="Times New Roman" panose="02020603050405020304" pitchFamily="18" charset="0"/>
                <a:cs typeface="Times New Roman" panose="02020603050405020304" pitchFamily="18" charset="0"/>
              </a:rPr>
              <a:t>Disadvantages</a:t>
            </a:r>
            <a:r>
              <a:rPr lang="en-US" sz="4800" b="1" dirty="0">
                <a:latin typeface="Times New Roman" panose="02020603050405020304" pitchFamily="18" charset="0"/>
                <a:cs typeface="Times New Roman" panose="02020603050405020304" pitchFamily="18" charset="0"/>
              </a:rPr>
              <a:t> of Existing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471CA-A938-3198-5C1D-A290B0C8E3D8}"/>
              </a:ext>
            </a:extLst>
          </p:cNvPr>
          <p:cNvSpPr>
            <a:spLocks noGrp="1"/>
          </p:cNvSpPr>
          <p:nvPr>
            <p:ph idx="1"/>
          </p:nvPr>
        </p:nvSpPr>
        <p:spPr>
          <a:xfrm>
            <a:off x="2788355" y="1690703"/>
            <a:ext cx="8180867"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From an existing perspective, and to the best of our knowledge, publicly available datasets are not reflecting conditions that represent some real problems for phishing URL detection.</a:t>
            </a:r>
          </a:p>
          <a:p>
            <a:pPr algn="just"/>
            <a:r>
              <a:rPr lang="en-US" sz="2400" dirty="0">
                <a:latin typeface="Times New Roman" panose="02020603050405020304" pitchFamily="18" charset="0"/>
                <a:cs typeface="Times New Roman" panose="02020603050405020304" pitchFamily="18" charset="0"/>
              </a:rPr>
              <a:t>It is observed that recent machine learning proposals obtained high accuracy using outdated datasets, i.e., typically containing URLs collected from 2009 to 2017.</a:t>
            </a:r>
          </a:p>
          <a:p>
            <a:pPr algn="just"/>
            <a:r>
              <a:rPr lang="en-US" sz="2400" dirty="0">
                <a:latin typeface="Times New Roman" panose="02020603050405020304" pitchFamily="18" charset="0"/>
                <a:cs typeface="Times New Roman" panose="02020603050405020304" pitchFamily="18" charset="0"/>
              </a:rPr>
              <a:t>We demonstrate that models trained with old URLs decrease their performance when they are tested with URLs coming from recent phishing pages.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36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7CE4-089D-1620-4350-028C127F208B}"/>
              </a:ext>
            </a:extLst>
          </p:cNvPr>
          <p:cNvSpPr>
            <a:spLocks noGrp="1"/>
          </p:cNvSpPr>
          <p:nvPr>
            <p:ph type="title"/>
          </p:nvPr>
        </p:nvSpPr>
        <p:spPr>
          <a:xfrm>
            <a:off x="1985985" y="510440"/>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Proposed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8D2851-A2E3-AD62-FB91-A56C617D4203}"/>
              </a:ext>
            </a:extLst>
          </p:cNvPr>
          <p:cNvSpPr>
            <a:spLocks noGrp="1"/>
          </p:cNvSpPr>
          <p:nvPr>
            <p:ph idx="1"/>
          </p:nvPr>
        </p:nvSpPr>
        <p:spPr>
          <a:xfrm>
            <a:off x="3531766" y="1671647"/>
            <a:ext cx="8328476" cy="5307993"/>
          </a:xfrm>
        </p:spPr>
        <p:txBody>
          <a:bodyPr>
            <a:noAutofit/>
          </a:bodyPr>
          <a:lstStyle/>
          <a:p>
            <a:pPr algn="just">
              <a:lnSpc>
                <a:spcPct val="110000"/>
              </a:lnSpc>
            </a:pPr>
            <a:r>
              <a:rPr lang="en-US" sz="2400" dirty="0">
                <a:latin typeface="Times New Roman" panose="02020603050405020304" pitchFamily="18" charset="0"/>
                <a:cs typeface="Times New Roman" panose="02020603050405020304" pitchFamily="18" charset="0"/>
              </a:rPr>
              <a:t>This project presents a phishing URL dataset using legitimate login websites to obtain the URLs from such pages.</a:t>
            </a:r>
          </a:p>
          <a:p>
            <a:pPr algn="just">
              <a:lnSpc>
                <a:spcPct val="110000"/>
              </a:lnSpc>
            </a:pPr>
            <a:r>
              <a:rPr lang="en-US" sz="2400" dirty="0">
                <a:latin typeface="Times New Roman" panose="02020603050405020304" pitchFamily="18" charset="0"/>
                <a:cs typeface="Times New Roman" panose="02020603050405020304" pitchFamily="18" charset="0"/>
              </a:rPr>
              <a:t>Next, we show how models trained with legitimate homepages struggle to classify legitimate login URLs, demonstrating our hypothesis about phishing detection and legitimate login URLs.</a:t>
            </a:r>
          </a:p>
          <a:p>
            <a:pPr algn="just">
              <a:lnSpc>
                <a:spcPct val="110000"/>
              </a:lnSpc>
            </a:pPr>
            <a:r>
              <a:rPr lang="en-US" sz="2400" dirty="0">
                <a:latin typeface="Times New Roman" panose="02020603050405020304" pitchFamily="18" charset="0"/>
                <a:cs typeface="Times New Roman" panose="02020603050405020304" pitchFamily="18" charset="0"/>
              </a:rPr>
              <a:t> Additionally, we show how the accuracy decrease with the time on models trained with datasets from 2016 and evaluated on data collected in 2020.</a:t>
            </a:r>
          </a:p>
          <a:p>
            <a:pPr algn="just">
              <a:lnSpc>
                <a:spcPct val="110000"/>
              </a:lnSpc>
            </a:pPr>
            <a:r>
              <a:rPr lang="en-US" sz="2400" dirty="0">
                <a:latin typeface="Times New Roman" panose="02020603050405020304" pitchFamily="18" charset="0"/>
                <a:cs typeface="Times New Roman" panose="02020603050405020304" pitchFamily="18" charset="0"/>
              </a:rPr>
              <a:t> Finally, we provide an overview of current phishing encounters, explaining attacker tricks and approaches</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B4E4C44-5CDD-2F8D-A01B-7201E8D2B483}"/>
              </a:ext>
            </a:extLst>
          </p:cNvPr>
          <p:cNvPicPr>
            <a:picLocks noChangeAspect="1"/>
          </p:cNvPicPr>
          <p:nvPr/>
        </p:nvPicPr>
        <p:blipFill>
          <a:blip r:embed="rId2"/>
          <a:stretch>
            <a:fillRect/>
          </a:stretch>
        </p:blipFill>
        <p:spPr>
          <a:xfrm>
            <a:off x="195918" y="2862941"/>
            <a:ext cx="3335848" cy="1906199"/>
          </a:xfrm>
          <a:prstGeom prst="rect">
            <a:avLst/>
          </a:prstGeom>
        </p:spPr>
      </p:pic>
    </p:spTree>
    <p:extLst>
      <p:ext uri="{BB962C8B-B14F-4D97-AF65-F5344CB8AC3E}">
        <p14:creationId xmlns:p14="http://schemas.microsoft.com/office/powerpoint/2010/main" val="274053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F9A-A978-0082-5E79-259A39F3D838}"/>
              </a:ext>
            </a:extLst>
          </p:cNvPr>
          <p:cNvSpPr>
            <a:spLocks noGrp="1"/>
          </p:cNvSpPr>
          <p:nvPr>
            <p:ph type="title"/>
          </p:nvPr>
        </p:nvSpPr>
        <p:spPr>
          <a:xfrm>
            <a:off x="2302668" y="615708"/>
            <a:ext cx="9105858" cy="1320800"/>
          </a:xfrm>
        </p:spPr>
        <p:txBody>
          <a:bodyPr>
            <a:normAutofit/>
          </a:bodyPr>
          <a:lstStyle/>
          <a:p>
            <a:pPr algn="ctr"/>
            <a:r>
              <a:rPr lang="en-US" sz="4800" b="1" dirty="0">
                <a:latin typeface="Times New Roman" panose="02020603050405020304" pitchFamily="18" charset="0"/>
                <a:cs typeface="Times New Roman" panose="02020603050405020304" pitchFamily="18" charset="0"/>
              </a:rPr>
              <a:t>Advantages of proposed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DDD51-DA9B-6A5A-F71A-039E3A0ABC1D}"/>
              </a:ext>
            </a:extLst>
          </p:cNvPr>
          <p:cNvSpPr>
            <a:spLocks noGrp="1"/>
          </p:cNvSpPr>
          <p:nvPr>
            <p:ph idx="1"/>
          </p:nvPr>
        </p:nvSpPr>
        <p:spPr>
          <a:xfrm>
            <a:off x="2720621" y="1890954"/>
            <a:ext cx="9325969" cy="4351338"/>
          </a:xfrm>
        </p:spPr>
        <p:txBody>
          <a:bodyPr>
            <a:noAutofit/>
          </a:bodyPr>
          <a:lstStyle/>
          <a:p>
            <a:pPr algn="just"/>
            <a:r>
              <a:rPr lang="en-US" sz="2400" dirty="0">
                <a:effectLst/>
                <a:latin typeface="Times New Roman" panose="02020603050405020304" pitchFamily="18" charset="0"/>
                <a:ea typeface="Times New Roman" panose="02020603050405020304" pitchFamily="18" charset="0"/>
              </a:rPr>
              <a:t>Machine learning models to detect unreported phishing encounters. </a:t>
            </a:r>
          </a:p>
          <a:p>
            <a:pPr algn="just"/>
            <a:r>
              <a:rPr lang="en-US" sz="2400" dirty="0">
                <a:effectLst/>
                <a:latin typeface="Times New Roman" panose="02020603050405020304" pitchFamily="18" charset="0"/>
                <a:ea typeface="Times New Roman" panose="02020603050405020304" pitchFamily="18" charset="0"/>
              </a:rPr>
              <a:t>Depending on their input data, these approaches can be classified into two categories: URL-based and content based.</a:t>
            </a:r>
            <a:endParaRPr lang="en-IN" sz="2400" dirty="0">
              <a:effectLst/>
              <a:latin typeface="Times New Roman" panose="02020603050405020304" pitchFamily="18" charset="0"/>
              <a:ea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Present an extended version of the Phishing Index Login URL (PILU-60K) dataset and we name it PILU-90K. </a:t>
            </a:r>
          </a:p>
          <a:p>
            <a:pPr algn="just"/>
            <a:r>
              <a:rPr lang="en-US" sz="2400" dirty="0">
                <a:latin typeface="Times New Roman" panose="02020603050405020304" pitchFamily="18" charset="0"/>
                <a:cs typeface="Times New Roman" panose="02020603050405020304" pitchFamily="18" charset="0"/>
              </a:rPr>
              <a:t>PILU-90K contains 90K URLs divided into three classes.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42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A7FE-28F0-644E-A87E-08A8AEF4CDA2}"/>
              </a:ext>
            </a:extLst>
          </p:cNvPr>
          <p:cNvSpPr>
            <a:spLocks noGrp="1"/>
          </p:cNvSpPr>
          <p:nvPr>
            <p:ph type="title"/>
          </p:nvPr>
        </p:nvSpPr>
        <p:spPr>
          <a:xfrm>
            <a:off x="911315" y="531397"/>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Requirements specification</a:t>
            </a:r>
          </a:p>
        </p:txBody>
      </p:sp>
      <p:sp>
        <p:nvSpPr>
          <p:cNvPr id="5" name="Content Placeholder 4">
            <a:extLst>
              <a:ext uri="{FF2B5EF4-FFF2-40B4-BE49-F238E27FC236}">
                <a16:creationId xmlns:a16="http://schemas.microsoft.com/office/drawing/2014/main" id="{C0E6F1FF-4F4C-D1C1-834E-A6CE38DE4649}"/>
              </a:ext>
            </a:extLst>
          </p:cNvPr>
          <p:cNvSpPr>
            <a:spLocks noGrp="1"/>
          </p:cNvSpPr>
          <p:nvPr>
            <p:ph idx="1"/>
          </p:nvPr>
        </p:nvSpPr>
        <p:spPr>
          <a:xfrm>
            <a:off x="2175295" y="1713298"/>
            <a:ext cx="4708584" cy="4811712"/>
          </a:xfrm>
        </p:spPr>
        <p:txBody>
          <a:bodyPr>
            <a:normAutofit fontScale="47500" lnSpcReduction="20000"/>
          </a:bodyPr>
          <a:lstStyle/>
          <a:p>
            <a:pPr marL="0" indent="0">
              <a:buNone/>
            </a:pPr>
            <a:r>
              <a:rPr lang="en-US" sz="4400" b="1" dirty="0">
                <a:latin typeface="Times New Roman" panose="02020603050405020304" pitchFamily="18" charset="0"/>
                <a:cs typeface="Times New Roman" panose="02020603050405020304" pitchFamily="18" charset="0"/>
              </a:rPr>
              <a:t>Hardware requirements :</a:t>
            </a: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Processor: Pentium IV or higher</a:t>
            </a:r>
            <a:endParaRPr lang="en-IN" sz="3600" dirty="0">
              <a:effectLst/>
              <a:latin typeface="Times New Roman" panose="02020603050405020304" pitchFamily="18" charset="0"/>
              <a:ea typeface="Noto Sans Symbols"/>
              <a:cs typeface="Times New Roman" panose="02020603050405020304" pitchFamily="18" charset="0"/>
            </a:endParaRP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RAM: 256 MB</a:t>
            </a:r>
            <a:endParaRPr lang="en-IN" sz="3600" dirty="0">
              <a:effectLst/>
              <a:latin typeface="Times New Roman" panose="02020603050405020304" pitchFamily="18" charset="0"/>
              <a:ea typeface="Noto Sans Symbols"/>
              <a:cs typeface="Times New Roman" panose="02020603050405020304" pitchFamily="18" charset="0"/>
            </a:endParaRP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Space on Hard Disk: minimum 512MB</a:t>
            </a:r>
          </a:p>
          <a:p>
            <a:pPr lvl="0" algn="just">
              <a:lnSpc>
                <a:spcPct val="150000"/>
              </a:lnSpc>
              <a:buFont typeface="Wingdings" panose="05000000000000000000" pitchFamily="2" charset="2"/>
              <a:buChar char="Ø"/>
            </a:pPr>
            <a:endParaRPr lang="en-IN" sz="1800" dirty="0">
              <a:effectLst/>
              <a:latin typeface="Times New Roman" panose="02020603050405020304" pitchFamily="18" charset="0"/>
              <a:ea typeface="Noto Sans Symbols"/>
              <a:cs typeface="Times New Roman" panose="02020603050405020304" pitchFamily="18" charset="0"/>
            </a:endParaRPr>
          </a:p>
          <a:p>
            <a:pPr marL="0" indent="0">
              <a:buNone/>
            </a:pPr>
            <a:r>
              <a:rPr lang="en-IN" sz="5100" b="1" dirty="0">
                <a:latin typeface="Times New Roman" panose="02020603050405020304" pitchFamily="18" charset="0"/>
                <a:cs typeface="Times New Roman" panose="02020603050405020304" pitchFamily="18" charset="0"/>
              </a:rPr>
              <a:t>Software requirements :</a:t>
            </a: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Python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Django</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MySQL</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Wamp server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3000" dirty="0">
              <a:latin typeface="Times New Roman" panose="02020603050405020304" pitchFamily="18" charset="0"/>
              <a:cs typeface="Times New Roman" panose="02020603050405020304" pitchFamily="18" charset="0"/>
            </a:endParaRPr>
          </a:p>
        </p:txBody>
      </p:sp>
      <p:pic>
        <p:nvPicPr>
          <p:cNvPr id="1026" name="Picture 2" descr="Hardware vs. Software Development: Similarities and Differences">
            <a:extLst>
              <a:ext uri="{FF2B5EF4-FFF2-40B4-BE49-F238E27FC236}">
                <a16:creationId xmlns:a16="http://schemas.microsoft.com/office/drawing/2014/main" id="{0C8464CA-EA2E-C75F-D854-8C2BD1FD3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429" y="1418249"/>
            <a:ext cx="7407770" cy="572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Retrospect</Template>
  <TotalTime>1281</TotalTime>
  <Words>1726</Words>
  <Application>Microsoft Office PowerPoint</Application>
  <PresentationFormat>Widescreen</PresentationFormat>
  <Paragraphs>136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Arial</vt:lpstr>
      <vt:lpstr>Calibri</vt:lpstr>
      <vt:lpstr>Century</vt:lpstr>
      <vt:lpstr>Century Gothic</vt:lpstr>
      <vt:lpstr>Times New Roman</vt:lpstr>
      <vt:lpstr>Wingdings</vt:lpstr>
      <vt:lpstr>Wingdings 3</vt:lpstr>
      <vt:lpstr>Wisp</vt:lpstr>
      <vt:lpstr>CMR TECHNICAL CAMPUS UGC AUTONOMOUS Accredited by NBA &amp; NAAC with ‘A’ Grade Approved by AICTE, New Delhi and JNTU, Hyderabad Kandlakoya(V), Medchal Road, Hyderabad-501401, Telangana Department of Computer Science and Engineering  PHISHING URL DETECTION A REAL CASE SCENARIO THROUGH LOGIN URLS </vt:lpstr>
      <vt:lpstr>CONTENTS</vt:lpstr>
      <vt:lpstr>ABSTRACT</vt:lpstr>
      <vt:lpstr>INTRODUCTION</vt:lpstr>
      <vt:lpstr>EXISTING SYSTEM</vt:lpstr>
      <vt:lpstr>Disadvantages of Existing System</vt:lpstr>
      <vt:lpstr>Proposed system</vt:lpstr>
      <vt:lpstr>Advantages of proposed system</vt:lpstr>
      <vt:lpstr>Requirements specification</vt:lpstr>
      <vt:lpstr>NOVELTY OF PROJECT</vt:lpstr>
      <vt:lpstr>ARCHITECTURE</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venkatasai rao jupalli</cp:lastModifiedBy>
  <cp:revision>35</cp:revision>
  <dcterms:created xsi:type="dcterms:W3CDTF">2023-03-19T14:05:01Z</dcterms:created>
  <dcterms:modified xsi:type="dcterms:W3CDTF">2024-03-20T11:22:07Z</dcterms:modified>
</cp:coreProperties>
</file>